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6" r:id="rId1"/>
  </p:sldMasterIdLst>
  <p:notesMasterIdLst>
    <p:notesMasterId r:id="rId55"/>
  </p:notesMasterIdLst>
  <p:handoutMasterIdLst>
    <p:handoutMasterId r:id="rId56"/>
  </p:handoutMasterIdLst>
  <p:sldIdLst>
    <p:sldId id="307" r:id="rId2"/>
    <p:sldId id="259" r:id="rId3"/>
    <p:sldId id="257" r:id="rId4"/>
    <p:sldId id="313" r:id="rId5"/>
    <p:sldId id="308" r:id="rId6"/>
    <p:sldId id="309" r:id="rId7"/>
    <p:sldId id="310" r:id="rId8"/>
    <p:sldId id="311" r:id="rId9"/>
    <p:sldId id="261" r:id="rId10"/>
    <p:sldId id="306" r:id="rId11"/>
    <p:sldId id="263" r:id="rId12"/>
    <p:sldId id="266" r:id="rId13"/>
    <p:sldId id="312" r:id="rId14"/>
    <p:sldId id="268" r:id="rId15"/>
    <p:sldId id="269" r:id="rId16"/>
    <p:sldId id="270" r:id="rId17"/>
    <p:sldId id="271" r:id="rId18"/>
    <p:sldId id="272" r:id="rId19"/>
    <p:sldId id="314" r:id="rId20"/>
    <p:sldId id="273" r:id="rId21"/>
    <p:sldId id="274" r:id="rId22"/>
    <p:sldId id="275" r:id="rId23"/>
    <p:sldId id="276" r:id="rId24"/>
    <p:sldId id="277" r:id="rId25"/>
    <p:sldId id="278" r:id="rId26"/>
    <p:sldId id="279" r:id="rId27"/>
    <p:sldId id="297" r:id="rId28"/>
    <p:sldId id="298" r:id="rId29"/>
    <p:sldId id="299" r:id="rId30"/>
    <p:sldId id="317" r:id="rId31"/>
    <p:sldId id="300" r:id="rId32"/>
    <p:sldId id="319" r:id="rId33"/>
    <p:sldId id="301" r:id="rId34"/>
    <p:sldId id="318" r:id="rId35"/>
    <p:sldId id="320" r:id="rId36"/>
    <p:sldId id="302" r:id="rId37"/>
    <p:sldId id="281" r:id="rId38"/>
    <p:sldId id="316" r:id="rId39"/>
    <p:sldId id="282" r:id="rId40"/>
    <p:sldId id="283" r:id="rId41"/>
    <p:sldId id="284" r:id="rId42"/>
    <p:sldId id="285" r:id="rId43"/>
    <p:sldId id="286" r:id="rId44"/>
    <p:sldId id="287" r:id="rId45"/>
    <p:sldId id="315" r:id="rId46"/>
    <p:sldId id="289" r:id="rId47"/>
    <p:sldId id="290" r:id="rId48"/>
    <p:sldId id="291" r:id="rId49"/>
    <p:sldId id="292" r:id="rId50"/>
    <p:sldId id="293" r:id="rId51"/>
    <p:sldId id="294" r:id="rId52"/>
    <p:sldId id="295" r:id="rId53"/>
    <p:sldId id="296" r:id="rId54"/>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106" autoAdjust="0"/>
    <p:restoredTop sz="82931" autoAdjust="0"/>
  </p:normalViewPr>
  <p:slideViewPr>
    <p:cSldViewPr>
      <p:cViewPr varScale="1">
        <p:scale>
          <a:sx n="80" d="100"/>
          <a:sy n="80" d="100"/>
        </p:scale>
        <p:origin x="596" y="4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12424"/>
    </p:cViewPr>
  </p:sorterViewPr>
  <p:notesViewPr>
    <p:cSldViewPr>
      <p:cViewPr varScale="1">
        <p:scale>
          <a:sx n="83" d="100"/>
          <a:sy n="83" d="100"/>
        </p:scale>
        <p:origin x="-102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8F08C44-F722-48BB-9263-2BFC448741D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25603" name="Rectangle 3">
            <a:extLst>
              <a:ext uri="{FF2B5EF4-FFF2-40B4-BE49-F238E27FC236}">
                <a16:creationId xmlns:a16="http://schemas.microsoft.com/office/drawing/2014/main" id="{58D107DE-8331-472A-AAA8-F671F89315E1}"/>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25604" name="Rectangle 4">
            <a:extLst>
              <a:ext uri="{FF2B5EF4-FFF2-40B4-BE49-F238E27FC236}">
                <a16:creationId xmlns:a16="http://schemas.microsoft.com/office/drawing/2014/main" id="{7249DF93-3033-4ECA-8915-96D3CE50B8C8}"/>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25605" name="Rectangle 5">
            <a:extLst>
              <a:ext uri="{FF2B5EF4-FFF2-40B4-BE49-F238E27FC236}">
                <a16:creationId xmlns:a16="http://schemas.microsoft.com/office/drawing/2014/main" id="{85AF1C24-8826-4921-90CB-B96AF9CC6B16}"/>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93FC036-C902-45F5-880D-281540CB444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16:02:40.321"/>
    </inkml:context>
    <inkml:brush xml:id="br0">
      <inkml:brushProperty name="width" value="0.07938" units="cm"/>
      <inkml:brushProperty name="height" value="0.07938" units="cm"/>
      <inkml:brushProperty name="color" value="#E71224"/>
    </inkml:brush>
  </inkml:definitions>
  <inkml:trace contextRef="#ctx0" brushRef="#br0">273 87 184,'104'-46'123,"-103"46"-119,1 0 0,-1-1 0,0 1 0,1 0 0,-1-1 0,1 1 1,-1-1-1,0 0 0,1 1 0,-1-1 0,0 0 0,1 0 0,-1 0 1,0 0-1,0 0 0,0 0 0,0 0 0,0 0 0,0 0 0,0-1 0,0 1 1,-1 0-1,1 0 0,0-1 0,-1 1 0,1-1 0,-1 1 0,0-1 0,1 1 1,-1 0-1,0-1 0,0 0-4,0-1-34,0 3 70,0 0 119,-9-5 4134,-31 58-3845,-38 42-154,-104 164 1414,113-142-1079,40-81-154,29-35-490,0-1-25,0 0-105,0 0-467,1 0-832,6 3 634</inkml:trace>
  <inkml:trace contextRef="#ctx0" brushRef="#br0" timeOffset="598.252">451 82 1088,'0'-1'81,"-1"1"-1,1-1 0,0 0 1,-1 1-1,1-1 1,-1 1-1,1 0 0,-1-1 1,1 1-1,-1-1 1,1 1-1,-1 0 1,1-1-1,-1 1 0,1 0 1,-1-1-1,0 1 1,1 0-1,-1 0 0,0 0 1,1 0-1,-1 0 1,1 0-1,-1 0 0,0 0 1,1 0-1,-1 0 1,0 0-1,1 0 0,-1 0 1,0 0-1,1 0 1,-1 1-1,1-1 1,-1 0-1,0 0 0,1 1 1,-1-1-1,1 0 1,-1 1-1,1-1 0,-1 1 1,1-1-1,-1 1 1,1-1-1,0 1 0,-1-1 1,1 1-1,0-1 1,-1 1-1,1 0 0,0-1 1,0 1-1,-1-1 1,1 1-1,0 0-80,-1 47 41,28 40 138,10 12 79,-30-75-176,2 0 1,0-1-1,1 0 1,2 0 0,0-1-1,2-1 1,0 0-1,7 6-82,23 4-1126,-46-32 484</inkml:trace>
  <inkml:trace contextRef="#ctx0" brushRef="#br0" timeOffset="1767.147">343 391 960,'-50'-37'424,"47"28"376,5 9 2532,2 22-3200,-2 1 1,-1-1 0,0 0-1,-2 1 1,0-1-1,-2 0 1,-4 17-133,-43 262 1086,45-226-996,0-13 245,3 1 1,2-1 0,5 27-336,22 88 607,-15-90-97,27 86-93,27-5-240,-26-92-135,-27-59-58,17 16 32,19 4 294,38 17 98,-86-54-360,2 2-2203,1 4 1446</inkml:trace>
  <inkml:trace contextRef="#ctx0" brushRef="#br0" timeOffset="2914.364">687 1678 2817,'1'-11'3747,"2"18"-2251,5 29-1269,1 57-106,11 102 376,-8-120-199,-12-74-258,0-1 14,0 0 36,0 0 54,-196 25 2064,75-37-1226,39 13-779,-38 2 124,97-1-1110,19-2-980,4 0 804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98AE234-5C73-4646-A37F-01A9C15764A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3075" name="Rectangle 3">
            <a:extLst>
              <a:ext uri="{FF2B5EF4-FFF2-40B4-BE49-F238E27FC236}">
                <a16:creationId xmlns:a16="http://schemas.microsoft.com/office/drawing/2014/main" id="{3F1CCDCD-535A-41DA-AD40-671C3D97FEA7}"/>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3076" name="Rectangle 4">
            <a:extLst>
              <a:ext uri="{FF2B5EF4-FFF2-40B4-BE49-F238E27FC236}">
                <a16:creationId xmlns:a16="http://schemas.microsoft.com/office/drawing/2014/main" id="{42EF23FC-2CC7-42A1-9C48-A22D4AC244A5}"/>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940E5172-915B-490D-964B-528343CC9FB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a:extLst>
              <a:ext uri="{FF2B5EF4-FFF2-40B4-BE49-F238E27FC236}">
                <a16:creationId xmlns:a16="http://schemas.microsoft.com/office/drawing/2014/main" id="{9B724778-C587-4D26-8E39-774BD74FAA41}"/>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3079" name="Rectangle 7">
            <a:extLst>
              <a:ext uri="{FF2B5EF4-FFF2-40B4-BE49-F238E27FC236}">
                <a16:creationId xmlns:a16="http://schemas.microsoft.com/office/drawing/2014/main" id="{C64509E7-D3EA-4A93-A6FD-FA7AB93CDD6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D3FE5D9-7183-4679-B4E5-9D551977F94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8264D438-0731-496C-99AC-9884B0B71E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855B793-F156-434A-B03C-D6EFA8070939}" type="slidenum">
              <a:rPr lang="en-US" altLang="zh-CN" smtClean="0"/>
              <a:pPr>
                <a:spcBef>
                  <a:spcPct val="0"/>
                </a:spcBef>
              </a:pPr>
              <a:t>1</a:t>
            </a:fld>
            <a:endParaRPr lang="en-US" altLang="zh-CN"/>
          </a:p>
        </p:txBody>
      </p:sp>
      <p:sp>
        <p:nvSpPr>
          <p:cNvPr id="6147" name="Rectangle 2">
            <a:extLst>
              <a:ext uri="{FF2B5EF4-FFF2-40B4-BE49-F238E27FC236}">
                <a16:creationId xmlns:a16="http://schemas.microsoft.com/office/drawing/2014/main" id="{5820E45D-3193-4A26-BB52-2C13E3A4EC6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6D835F14-9B24-4662-806C-CBB42D5C2A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347BC990-3E5F-4130-9A82-8BC5AB1523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2112B80-E572-4CB2-B2DF-12CFF1F725AE}" type="slidenum">
              <a:rPr lang="en-US" altLang="zh-CN" smtClean="0"/>
              <a:pPr>
                <a:spcBef>
                  <a:spcPct val="0"/>
                </a:spcBef>
              </a:pPr>
              <a:t>15</a:t>
            </a:fld>
            <a:endParaRPr lang="en-US" altLang="zh-CN"/>
          </a:p>
        </p:txBody>
      </p:sp>
      <p:sp>
        <p:nvSpPr>
          <p:cNvPr id="29699" name="Rectangle 2">
            <a:extLst>
              <a:ext uri="{FF2B5EF4-FFF2-40B4-BE49-F238E27FC236}">
                <a16:creationId xmlns:a16="http://schemas.microsoft.com/office/drawing/2014/main" id="{E4D3DCD4-55A2-41A9-A527-AB0F057585F4}"/>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4BB12E60-AAE7-4F3B-A999-DA34701A37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LU Decomposition </a:t>
            </a:r>
            <a:r>
              <a:rPr lang="zh-CN" altLang="en-US">
                <a:latin typeface="Arial" panose="020B0604020202020204" pitchFamily="34" charset="0"/>
              </a:rPr>
              <a:t>：</a:t>
            </a:r>
            <a:r>
              <a:rPr lang="en-US" altLang="zh-CN">
                <a:latin typeface="Arial" panose="020B0604020202020204" pitchFamily="34" charset="0"/>
              </a:rPr>
              <a:t>http://mathworld.wolfram.com/LUDecomposition.html</a:t>
            </a:r>
          </a:p>
          <a:p>
            <a:pPr eaLnBrk="1" hangingPunct="1"/>
            <a:r>
              <a:rPr lang="en-US" altLang="zh-CN" b="1">
                <a:latin typeface="Arial" panose="020B0604020202020204" pitchFamily="34" charset="0"/>
              </a:rPr>
              <a:t>LU Decomposition</a:t>
            </a:r>
            <a:r>
              <a:rPr lang="en-US" altLang="zh-CN">
                <a:latin typeface="Arial" panose="020B0604020202020204" pitchFamily="34" charset="0"/>
              </a:rPr>
              <a:t> </a:t>
            </a:r>
            <a:r>
              <a:rPr lang="zh-CN" altLang="en-US">
                <a:latin typeface="Arial" panose="020B0604020202020204" pitchFamily="34" charset="0"/>
              </a:rPr>
              <a:t>：</a:t>
            </a:r>
            <a:r>
              <a:rPr lang="en-US" altLang="zh-CN">
                <a:latin typeface="Arial" panose="020B0604020202020204" pitchFamily="34" charset="0"/>
              </a:rPr>
              <a:t>http://www.stat.nctu.edu.tw/misg/SUmmer_Course/C_language/Ch06/LUdecomposition.htm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8B65249-E973-4299-816A-307CC4FED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51713CB-C129-409C-8869-7F591E73C58A}" type="slidenum">
              <a:rPr lang="en-US" altLang="zh-CN" smtClean="0"/>
              <a:pPr>
                <a:spcBef>
                  <a:spcPct val="0"/>
                </a:spcBef>
              </a:pPr>
              <a:t>16</a:t>
            </a:fld>
            <a:endParaRPr lang="en-US" altLang="zh-CN"/>
          </a:p>
        </p:txBody>
      </p:sp>
      <p:sp>
        <p:nvSpPr>
          <p:cNvPr id="31747" name="Rectangle 2">
            <a:extLst>
              <a:ext uri="{FF2B5EF4-FFF2-40B4-BE49-F238E27FC236}">
                <a16:creationId xmlns:a16="http://schemas.microsoft.com/office/drawing/2014/main" id="{2387BAD1-C35B-42BA-B92D-B1CB2DDCD23A}"/>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3214A7D4-32A4-4FEA-A432-20CD425DD1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795385A-5251-4057-B0A2-D072F291F9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FCF6EAB-3AB3-43DB-A7F2-4F2231691588}" type="slidenum">
              <a:rPr lang="en-US" altLang="zh-CN" smtClean="0"/>
              <a:pPr>
                <a:spcBef>
                  <a:spcPct val="0"/>
                </a:spcBef>
              </a:pPr>
              <a:t>17</a:t>
            </a:fld>
            <a:endParaRPr lang="en-US" altLang="zh-CN"/>
          </a:p>
        </p:txBody>
      </p:sp>
      <p:sp>
        <p:nvSpPr>
          <p:cNvPr id="33795" name="Rectangle 2">
            <a:extLst>
              <a:ext uri="{FF2B5EF4-FFF2-40B4-BE49-F238E27FC236}">
                <a16:creationId xmlns:a16="http://schemas.microsoft.com/office/drawing/2014/main" id="{B1B2421D-EA39-498B-877B-DAB8E56BD01C}"/>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D33ECA31-40A7-457D-97FD-7FCD60A71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6D99E9C7-792A-4DEA-B52C-D8BD7336E4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579EE84-C60B-463C-9B38-4767634DF5D9}" type="slidenum">
              <a:rPr lang="en-US" altLang="zh-CN" smtClean="0"/>
              <a:pPr>
                <a:spcBef>
                  <a:spcPct val="0"/>
                </a:spcBef>
              </a:pPr>
              <a:t>18</a:t>
            </a:fld>
            <a:endParaRPr lang="en-US" altLang="zh-CN"/>
          </a:p>
        </p:txBody>
      </p:sp>
      <p:sp>
        <p:nvSpPr>
          <p:cNvPr id="35843" name="Rectangle 2">
            <a:extLst>
              <a:ext uri="{FF2B5EF4-FFF2-40B4-BE49-F238E27FC236}">
                <a16:creationId xmlns:a16="http://schemas.microsoft.com/office/drawing/2014/main" id="{79B67D0E-9219-4071-B4D9-3898B07555D5}"/>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2C6D60BC-6DD7-486C-866E-67DD14D759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25AA9563-3D4A-4D5E-87B2-46B9D441EF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988349B-DEB6-4D81-9FFB-96BFAAB62B69}" type="slidenum">
              <a:rPr lang="en-US" altLang="zh-CN" smtClean="0"/>
              <a:pPr>
                <a:spcBef>
                  <a:spcPct val="0"/>
                </a:spcBef>
              </a:pPr>
              <a:t>19</a:t>
            </a:fld>
            <a:endParaRPr lang="en-US" altLang="zh-CN"/>
          </a:p>
        </p:txBody>
      </p:sp>
      <p:sp>
        <p:nvSpPr>
          <p:cNvPr id="37891" name="Rectangle 2">
            <a:extLst>
              <a:ext uri="{FF2B5EF4-FFF2-40B4-BE49-F238E27FC236}">
                <a16:creationId xmlns:a16="http://schemas.microsoft.com/office/drawing/2014/main" id="{B0C2EA06-A539-4C84-AA49-868413B56BDE}"/>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20E04BEC-931E-4A93-91B5-8C2F929A3B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9C8D5EE5-F5F8-4E8A-8698-38D8F16580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93CEDC-4CC2-41DE-9FC8-537E8637F79C}" type="slidenum">
              <a:rPr lang="en-US" altLang="zh-CN" smtClean="0"/>
              <a:pPr>
                <a:spcBef>
                  <a:spcPct val="0"/>
                </a:spcBef>
              </a:pPr>
              <a:t>20</a:t>
            </a:fld>
            <a:endParaRPr lang="en-US" altLang="zh-CN"/>
          </a:p>
        </p:txBody>
      </p:sp>
      <p:sp>
        <p:nvSpPr>
          <p:cNvPr id="39939" name="Rectangle 2">
            <a:extLst>
              <a:ext uri="{FF2B5EF4-FFF2-40B4-BE49-F238E27FC236}">
                <a16:creationId xmlns:a16="http://schemas.microsoft.com/office/drawing/2014/main" id="{A3A0627E-9A7F-4256-9ED0-ACE30693BA31}"/>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D30274D4-335F-4249-A241-E177457CCC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496C5B60-D11F-4CB1-932A-BA2B2FD5ED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8A26FBC-06FC-4FD3-B4AC-7F7C01E33D32}" type="slidenum">
              <a:rPr lang="en-US" altLang="zh-CN" smtClean="0"/>
              <a:pPr>
                <a:spcBef>
                  <a:spcPct val="0"/>
                </a:spcBef>
              </a:pPr>
              <a:t>21</a:t>
            </a:fld>
            <a:endParaRPr lang="en-US" altLang="zh-CN"/>
          </a:p>
        </p:txBody>
      </p:sp>
      <p:sp>
        <p:nvSpPr>
          <p:cNvPr id="41987" name="Rectangle 2">
            <a:extLst>
              <a:ext uri="{FF2B5EF4-FFF2-40B4-BE49-F238E27FC236}">
                <a16:creationId xmlns:a16="http://schemas.microsoft.com/office/drawing/2014/main" id="{260E9EAD-9E69-463F-80E7-4E460337EF90}"/>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FD92CA2-F3B0-4871-A825-FBAC1D698D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9D0A2CD1-E0B0-42F5-90EB-4BE41A0158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5562174-BE76-4781-9A46-EE670CC761E5}" type="slidenum">
              <a:rPr lang="en-US" altLang="zh-CN" smtClean="0"/>
              <a:pPr>
                <a:spcBef>
                  <a:spcPct val="0"/>
                </a:spcBef>
              </a:pPr>
              <a:t>22</a:t>
            </a:fld>
            <a:endParaRPr lang="en-US" altLang="zh-CN"/>
          </a:p>
        </p:txBody>
      </p:sp>
      <p:sp>
        <p:nvSpPr>
          <p:cNvPr id="44035" name="Rectangle 2">
            <a:extLst>
              <a:ext uri="{FF2B5EF4-FFF2-40B4-BE49-F238E27FC236}">
                <a16:creationId xmlns:a16="http://schemas.microsoft.com/office/drawing/2014/main" id="{2A8277FF-8A6C-4426-863D-1187B5A89464}"/>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C4305987-316C-4163-BC94-384F64A178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1FA22437-763D-48D8-957A-58393F7C8B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27D2533-205D-4756-A0D1-F2B5E6555E70}" type="slidenum">
              <a:rPr lang="en-US" altLang="zh-CN" smtClean="0"/>
              <a:pPr>
                <a:spcBef>
                  <a:spcPct val="0"/>
                </a:spcBef>
              </a:pPr>
              <a:t>23</a:t>
            </a:fld>
            <a:endParaRPr lang="en-US" altLang="zh-CN"/>
          </a:p>
        </p:txBody>
      </p:sp>
      <p:sp>
        <p:nvSpPr>
          <p:cNvPr id="46083" name="Rectangle 2">
            <a:extLst>
              <a:ext uri="{FF2B5EF4-FFF2-40B4-BE49-F238E27FC236}">
                <a16:creationId xmlns:a16="http://schemas.microsoft.com/office/drawing/2014/main" id="{7022FD98-4683-4301-8A0A-C122761D3722}"/>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2B02FDFE-2733-49FE-9DD8-4D523E83D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A8ACD891-8FAD-4DD3-9073-639B6D824D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D018B10-53F9-49E9-B9FD-5EF15910E50F}" type="slidenum">
              <a:rPr lang="en-US" altLang="zh-CN" smtClean="0"/>
              <a:pPr>
                <a:spcBef>
                  <a:spcPct val="0"/>
                </a:spcBef>
              </a:pPr>
              <a:t>24</a:t>
            </a:fld>
            <a:endParaRPr lang="en-US" altLang="zh-CN"/>
          </a:p>
        </p:txBody>
      </p:sp>
      <p:sp>
        <p:nvSpPr>
          <p:cNvPr id="48131" name="Rectangle 2">
            <a:extLst>
              <a:ext uri="{FF2B5EF4-FFF2-40B4-BE49-F238E27FC236}">
                <a16:creationId xmlns:a16="http://schemas.microsoft.com/office/drawing/2014/main" id="{569B359E-2EDA-4334-8233-4F6553DAE27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733DA44A-B092-41A9-8D2F-D3F5832626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D5D5E2A0-C5CE-4E7C-9C49-6C3B512CDC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670D480-263B-4523-8830-1E0D0578A2BC}" type="slidenum">
              <a:rPr lang="en-US" altLang="zh-CN" smtClean="0"/>
              <a:pPr>
                <a:spcBef>
                  <a:spcPct val="0"/>
                </a:spcBef>
              </a:pPr>
              <a:t>2</a:t>
            </a:fld>
            <a:endParaRPr lang="en-US" altLang="zh-CN"/>
          </a:p>
        </p:txBody>
      </p:sp>
      <p:sp>
        <p:nvSpPr>
          <p:cNvPr id="8195" name="Rectangle 2">
            <a:extLst>
              <a:ext uri="{FF2B5EF4-FFF2-40B4-BE49-F238E27FC236}">
                <a16:creationId xmlns:a16="http://schemas.microsoft.com/office/drawing/2014/main" id="{B7DACD1E-6B1B-4C94-8E86-FDC0B8CACC04}"/>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97557B4-6271-4934-A092-87358C5F08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9E47E6A0-939F-4B9D-A171-793B02BA08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305A18B-2EB8-4AE1-8EE3-432629C2987A}" type="slidenum">
              <a:rPr lang="en-US" altLang="zh-CN" smtClean="0"/>
              <a:pPr>
                <a:spcBef>
                  <a:spcPct val="0"/>
                </a:spcBef>
              </a:pPr>
              <a:t>25</a:t>
            </a:fld>
            <a:endParaRPr lang="en-US" altLang="zh-CN"/>
          </a:p>
        </p:txBody>
      </p:sp>
      <p:sp>
        <p:nvSpPr>
          <p:cNvPr id="50179" name="Rectangle 2">
            <a:extLst>
              <a:ext uri="{FF2B5EF4-FFF2-40B4-BE49-F238E27FC236}">
                <a16:creationId xmlns:a16="http://schemas.microsoft.com/office/drawing/2014/main" id="{4E559621-7D24-4261-9088-5FF41BAE0E1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5CBB10D5-D444-4B13-8048-C9377A070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A0C58E52-B469-4DC1-B992-F9C5DD2E25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46A5254-315C-4EAE-8FEC-0696DC582582}" type="slidenum">
              <a:rPr lang="en-US" altLang="zh-CN" smtClean="0"/>
              <a:pPr>
                <a:spcBef>
                  <a:spcPct val="0"/>
                </a:spcBef>
              </a:pPr>
              <a:t>26</a:t>
            </a:fld>
            <a:endParaRPr lang="en-US" altLang="zh-CN"/>
          </a:p>
        </p:txBody>
      </p:sp>
      <p:sp>
        <p:nvSpPr>
          <p:cNvPr id="52227" name="Rectangle 2">
            <a:extLst>
              <a:ext uri="{FF2B5EF4-FFF2-40B4-BE49-F238E27FC236}">
                <a16:creationId xmlns:a16="http://schemas.microsoft.com/office/drawing/2014/main" id="{3AEDA6A3-F40E-421B-8F9C-6CA6D95DE758}"/>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CC6A1D01-DEA3-4826-B4D0-6946CD5E0B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3263E2A3-BCE1-4B0F-AB41-73D453B096B2}"/>
              </a:ext>
            </a:extLst>
          </p:cNvPr>
          <p:cNvSpPr>
            <a:spLocks noGrp="1" noRot="1" noChangeAspect="1" noChangeArrowheads="1" noTextEdit="1"/>
          </p:cNvSpPr>
          <p:nvPr>
            <p:ph type="sldImg"/>
          </p:nvPr>
        </p:nvSpPr>
        <p:spPr>
          <a:ln/>
        </p:spPr>
      </p:sp>
      <p:sp>
        <p:nvSpPr>
          <p:cNvPr id="59395" name="备注占位符 2">
            <a:extLst>
              <a:ext uri="{FF2B5EF4-FFF2-40B4-BE49-F238E27FC236}">
                <a16:creationId xmlns:a16="http://schemas.microsoft.com/office/drawing/2014/main" id="{3B2414EB-1F8F-49C7-837C-2916C4657A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Heap Sort</a:t>
            </a:r>
            <a:r>
              <a:rPr lang="zh-CN" altLang="en-US">
                <a:latin typeface="Arial" panose="020B0604020202020204" pitchFamily="34" charset="0"/>
              </a:rPr>
              <a:t>：</a:t>
            </a:r>
            <a:r>
              <a:rPr lang="en-US" altLang="zh-CN">
                <a:latin typeface="Arial" panose="020B0604020202020204" pitchFamily="34" charset="0"/>
              </a:rPr>
              <a:t>http://www.personal.kent.edu/~rmuhamma/Algorithms/MyAlgorithms/Sorting/heapSort.htm</a:t>
            </a:r>
          </a:p>
          <a:p>
            <a:r>
              <a:rPr lang="en-US" altLang="zh-CN">
                <a:latin typeface="Arial" panose="020B0604020202020204" pitchFamily="34" charset="0"/>
              </a:rPr>
              <a:t>Heap Sort Animation</a:t>
            </a:r>
            <a:r>
              <a:rPr lang="zh-CN" altLang="en-US">
                <a:latin typeface="Arial" panose="020B0604020202020204" pitchFamily="34" charset="0"/>
              </a:rPr>
              <a:t>：</a:t>
            </a:r>
            <a:r>
              <a:rPr lang="en-US" altLang="zh-CN">
                <a:latin typeface="Arial" panose="020B0604020202020204" pitchFamily="34" charset="0"/>
              </a:rPr>
              <a:t>http://www.cs.auckland.ac.nz/software/AlgAnim/heapsort.html</a:t>
            </a:r>
          </a:p>
          <a:p>
            <a:r>
              <a:rPr lang="en-US" altLang="zh-CN">
                <a:latin typeface="Arial" panose="020B0604020202020204" pitchFamily="34" charset="0"/>
              </a:rPr>
              <a:t>Heap sort From Wikipedia</a:t>
            </a:r>
            <a:r>
              <a:rPr lang="zh-CN" altLang="en-US">
                <a:latin typeface="Arial" panose="020B0604020202020204" pitchFamily="34" charset="0"/>
              </a:rPr>
              <a:t>：</a:t>
            </a:r>
            <a:r>
              <a:rPr lang="en-US" altLang="zh-CN">
                <a:latin typeface="Arial" panose="020B0604020202020204" pitchFamily="34" charset="0"/>
              </a:rPr>
              <a:t>http://en.wikipedia.org/wiki/Heapsort</a:t>
            </a:r>
          </a:p>
        </p:txBody>
      </p:sp>
      <p:sp>
        <p:nvSpPr>
          <p:cNvPr id="59396" name="灯片编号占位符 3">
            <a:extLst>
              <a:ext uri="{FF2B5EF4-FFF2-40B4-BE49-F238E27FC236}">
                <a16:creationId xmlns:a16="http://schemas.microsoft.com/office/drawing/2014/main" id="{7ED9271E-FCF0-40FC-8010-51CA37E612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9E0DB3F-C7DE-4504-B4EF-F9A28F708472}" type="slidenum">
              <a:rPr lang="en-US" altLang="zh-CN" smtClean="0"/>
              <a:pPr>
                <a:spcBef>
                  <a:spcPct val="0"/>
                </a:spcBef>
              </a:pPr>
              <a:t>36</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E823C9A-B207-424E-AE3C-D9FCF8EB62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F4931D7-9A3F-4957-9648-4DA425D22DE7}" type="slidenum">
              <a:rPr lang="en-US" altLang="zh-CN" smtClean="0"/>
              <a:pPr>
                <a:spcBef>
                  <a:spcPct val="0"/>
                </a:spcBef>
              </a:pPr>
              <a:t>37</a:t>
            </a:fld>
            <a:endParaRPr lang="en-US" altLang="zh-CN"/>
          </a:p>
        </p:txBody>
      </p:sp>
      <p:sp>
        <p:nvSpPr>
          <p:cNvPr id="61443" name="Rectangle 2">
            <a:extLst>
              <a:ext uri="{FF2B5EF4-FFF2-40B4-BE49-F238E27FC236}">
                <a16:creationId xmlns:a16="http://schemas.microsoft.com/office/drawing/2014/main" id="{D30C66CE-24F7-4BB0-A682-9A8356AC9390}"/>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C26F837E-D273-4F05-8A22-4674A777D9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6BD382A-92A0-4D06-9377-7DA0B03965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6E46976-C35A-4D92-AC2C-BDE7FB643B64}" type="slidenum">
              <a:rPr lang="en-US" altLang="zh-CN" smtClean="0"/>
              <a:pPr>
                <a:spcBef>
                  <a:spcPct val="0"/>
                </a:spcBef>
              </a:pPr>
              <a:t>38</a:t>
            </a:fld>
            <a:endParaRPr lang="en-US" altLang="zh-CN"/>
          </a:p>
        </p:txBody>
      </p:sp>
      <p:sp>
        <p:nvSpPr>
          <p:cNvPr id="63491" name="Rectangle 2">
            <a:extLst>
              <a:ext uri="{FF2B5EF4-FFF2-40B4-BE49-F238E27FC236}">
                <a16:creationId xmlns:a16="http://schemas.microsoft.com/office/drawing/2014/main" id="{03969AAA-0CC1-4778-9A62-2CE04AF47771}"/>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FD21F0D5-7C7A-4D13-8169-CEE7AB3FF7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060169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6BD382A-92A0-4D06-9377-7DA0B03965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6E46976-C35A-4D92-AC2C-BDE7FB643B64}" type="slidenum">
              <a:rPr lang="en-US" altLang="zh-CN" smtClean="0"/>
              <a:pPr>
                <a:spcBef>
                  <a:spcPct val="0"/>
                </a:spcBef>
              </a:pPr>
              <a:t>39</a:t>
            </a:fld>
            <a:endParaRPr lang="en-US" altLang="zh-CN"/>
          </a:p>
        </p:txBody>
      </p:sp>
      <p:sp>
        <p:nvSpPr>
          <p:cNvPr id="63491" name="Rectangle 2">
            <a:extLst>
              <a:ext uri="{FF2B5EF4-FFF2-40B4-BE49-F238E27FC236}">
                <a16:creationId xmlns:a16="http://schemas.microsoft.com/office/drawing/2014/main" id="{03969AAA-0CC1-4778-9A62-2CE04AF47771}"/>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FD21F0D5-7C7A-4D13-8169-CEE7AB3FF7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FFCF70C-467F-4C39-92CA-C439D0C377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3AB1CC1-2637-4734-84B3-14774557CBC6}" type="slidenum">
              <a:rPr lang="en-US" altLang="zh-CN" smtClean="0"/>
              <a:pPr>
                <a:spcBef>
                  <a:spcPct val="0"/>
                </a:spcBef>
              </a:pPr>
              <a:t>40</a:t>
            </a:fld>
            <a:endParaRPr lang="en-US" altLang="zh-CN"/>
          </a:p>
        </p:txBody>
      </p:sp>
      <p:sp>
        <p:nvSpPr>
          <p:cNvPr id="65539" name="Rectangle 2">
            <a:extLst>
              <a:ext uri="{FF2B5EF4-FFF2-40B4-BE49-F238E27FC236}">
                <a16:creationId xmlns:a16="http://schemas.microsoft.com/office/drawing/2014/main" id="{DF482EFC-6338-4537-A776-31862F992F3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85B0E9D-D93B-4702-89A0-42FF8B5394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D7312E44-D23D-45AF-B59A-735384F23A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51C9DB7-00DF-46A7-8EE4-72F5337F192D}" type="slidenum">
              <a:rPr lang="en-US" altLang="zh-CN" smtClean="0"/>
              <a:pPr>
                <a:spcBef>
                  <a:spcPct val="0"/>
                </a:spcBef>
              </a:pPr>
              <a:t>41</a:t>
            </a:fld>
            <a:endParaRPr lang="en-US" altLang="zh-CN"/>
          </a:p>
        </p:txBody>
      </p:sp>
      <p:sp>
        <p:nvSpPr>
          <p:cNvPr id="67587" name="Rectangle 2">
            <a:extLst>
              <a:ext uri="{FF2B5EF4-FFF2-40B4-BE49-F238E27FC236}">
                <a16:creationId xmlns:a16="http://schemas.microsoft.com/office/drawing/2014/main" id="{45CCA6AF-BF8A-4D18-80E7-8D8DF074794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D8A26BCE-A31B-4AC3-BC31-9FB023D239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6E156FF-3D27-44C6-9E59-A747405FCC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FA2B065-5510-4DAD-82B9-FB2495CC656A}" type="slidenum">
              <a:rPr lang="en-US" altLang="zh-CN" smtClean="0"/>
              <a:pPr>
                <a:spcBef>
                  <a:spcPct val="0"/>
                </a:spcBef>
              </a:pPr>
              <a:t>42</a:t>
            </a:fld>
            <a:endParaRPr lang="en-US" altLang="zh-CN"/>
          </a:p>
        </p:txBody>
      </p:sp>
      <p:sp>
        <p:nvSpPr>
          <p:cNvPr id="69635" name="Rectangle 2">
            <a:extLst>
              <a:ext uri="{FF2B5EF4-FFF2-40B4-BE49-F238E27FC236}">
                <a16:creationId xmlns:a16="http://schemas.microsoft.com/office/drawing/2014/main" id="{7C8FA94B-D719-4F7A-970B-7D683052489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5422BEDC-D920-48BB-BA9E-CE5C79D4EE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6408BD8-AD71-4E96-AC47-92BDAB7035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43B82E5-0BE7-4272-96C1-5D52615AC581}" type="slidenum">
              <a:rPr lang="en-US" altLang="zh-CN" smtClean="0"/>
              <a:pPr>
                <a:spcBef>
                  <a:spcPct val="0"/>
                </a:spcBef>
              </a:pPr>
              <a:t>43</a:t>
            </a:fld>
            <a:endParaRPr lang="en-US" altLang="zh-CN"/>
          </a:p>
        </p:txBody>
      </p:sp>
      <p:sp>
        <p:nvSpPr>
          <p:cNvPr id="71683" name="Rectangle 2">
            <a:extLst>
              <a:ext uri="{FF2B5EF4-FFF2-40B4-BE49-F238E27FC236}">
                <a16:creationId xmlns:a16="http://schemas.microsoft.com/office/drawing/2014/main" id="{5170274C-7368-4AD1-A24B-6812CE596E27}"/>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4322185C-5F62-4A6B-B486-4A36620ADF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4F0CD84E-16D0-4616-BB0D-A28BFE1980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037C6D6-C476-47AA-944D-CA91798FEC57}" type="slidenum">
              <a:rPr lang="en-US" altLang="zh-CN" smtClean="0"/>
              <a:pPr>
                <a:spcBef>
                  <a:spcPct val="0"/>
                </a:spcBef>
              </a:pPr>
              <a:t>3</a:t>
            </a:fld>
            <a:endParaRPr lang="en-US" altLang="zh-CN"/>
          </a:p>
        </p:txBody>
      </p:sp>
      <p:sp>
        <p:nvSpPr>
          <p:cNvPr id="10243" name="Rectangle 2">
            <a:extLst>
              <a:ext uri="{FF2B5EF4-FFF2-40B4-BE49-F238E27FC236}">
                <a16:creationId xmlns:a16="http://schemas.microsoft.com/office/drawing/2014/main" id="{4941F946-6650-4941-9F9F-BFF1AA8D6AB8}"/>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B47162-8671-4166-B2C8-06A7CBCE36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6C7637DA-3FFC-44A9-84F5-8C6DB19611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F6B6B78-B7EA-4FDE-BE15-A4531A43EC0F}" type="slidenum">
              <a:rPr lang="en-US" altLang="zh-CN" smtClean="0"/>
              <a:pPr>
                <a:spcBef>
                  <a:spcPct val="0"/>
                </a:spcBef>
              </a:pPr>
              <a:t>44</a:t>
            </a:fld>
            <a:endParaRPr lang="en-US" altLang="zh-CN"/>
          </a:p>
        </p:txBody>
      </p:sp>
      <p:sp>
        <p:nvSpPr>
          <p:cNvPr id="73731" name="Rectangle 2">
            <a:extLst>
              <a:ext uri="{FF2B5EF4-FFF2-40B4-BE49-F238E27FC236}">
                <a16:creationId xmlns:a16="http://schemas.microsoft.com/office/drawing/2014/main" id="{D6AC7904-1B6C-4F6D-8692-0D2E5841151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35710841-FDC5-4497-B111-4EA58646C8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583D4A54-2B20-4379-9D91-3B13970F52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D91A66D-2032-41BE-ABC6-45F9297502C8}" type="slidenum">
              <a:rPr lang="en-US" altLang="zh-CN" smtClean="0"/>
              <a:pPr>
                <a:spcBef>
                  <a:spcPct val="0"/>
                </a:spcBef>
              </a:pPr>
              <a:t>45</a:t>
            </a:fld>
            <a:endParaRPr lang="en-US" altLang="zh-CN"/>
          </a:p>
        </p:txBody>
      </p:sp>
      <p:sp>
        <p:nvSpPr>
          <p:cNvPr id="75779" name="Rectangle 2">
            <a:extLst>
              <a:ext uri="{FF2B5EF4-FFF2-40B4-BE49-F238E27FC236}">
                <a16:creationId xmlns:a16="http://schemas.microsoft.com/office/drawing/2014/main" id="{8D5DE535-1F10-4BD2-B513-5FD0AB686026}"/>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E8A119F5-8AA5-4899-BCE9-782A4C5A20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C9C3403-8268-411A-A27E-586FF10C92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602E704-C1C8-4552-BB83-55F7FB52DC47}" type="slidenum">
              <a:rPr lang="en-US" altLang="zh-CN" smtClean="0"/>
              <a:pPr>
                <a:spcBef>
                  <a:spcPct val="0"/>
                </a:spcBef>
              </a:pPr>
              <a:t>46</a:t>
            </a:fld>
            <a:endParaRPr lang="en-US" altLang="zh-CN"/>
          </a:p>
        </p:txBody>
      </p:sp>
      <p:sp>
        <p:nvSpPr>
          <p:cNvPr id="77827" name="Rectangle 2">
            <a:extLst>
              <a:ext uri="{FF2B5EF4-FFF2-40B4-BE49-F238E27FC236}">
                <a16:creationId xmlns:a16="http://schemas.microsoft.com/office/drawing/2014/main" id="{D4F1C10E-6C21-4AB5-91BD-6B3F4FF472A9}"/>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C5BCCD05-6990-4E54-A4D8-432A4B58C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AA4DA3E4-F6A0-4E19-A825-1D3906ED2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A95F267-A1AC-459E-8766-8A4F644DDA9B}" type="slidenum">
              <a:rPr lang="en-US" altLang="zh-CN" smtClean="0"/>
              <a:pPr>
                <a:spcBef>
                  <a:spcPct val="0"/>
                </a:spcBef>
              </a:pPr>
              <a:t>47</a:t>
            </a:fld>
            <a:endParaRPr lang="en-US" altLang="zh-CN"/>
          </a:p>
        </p:txBody>
      </p:sp>
      <p:sp>
        <p:nvSpPr>
          <p:cNvPr id="79875" name="Rectangle 2">
            <a:extLst>
              <a:ext uri="{FF2B5EF4-FFF2-40B4-BE49-F238E27FC236}">
                <a16:creationId xmlns:a16="http://schemas.microsoft.com/office/drawing/2014/main" id="{09FE78D2-D50D-411A-B174-A68E6514CC37}"/>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35311CA9-9EE0-4334-B676-51BFC67E28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287E5A76-7ADC-406B-92FA-DE13CCA3C5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A9329FF-938C-4F44-A2DF-E9A3D6CB4ABC}" type="slidenum">
              <a:rPr lang="en-US" altLang="zh-CN" smtClean="0"/>
              <a:pPr>
                <a:spcBef>
                  <a:spcPct val="0"/>
                </a:spcBef>
              </a:pPr>
              <a:t>48</a:t>
            </a:fld>
            <a:endParaRPr lang="en-US" altLang="zh-CN"/>
          </a:p>
        </p:txBody>
      </p:sp>
      <p:sp>
        <p:nvSpPr>
          <p:cNvPr id="81923" name="Rectangle 2">
            <a:extLst>
              <a:ext uri="{FF2B5EF4-FFF2-40B4-BE49-F238E27FC236}">
                <a16:creationId xmlns:a16="http://schemas.microsoft.com/office/drawing/2014/main" id="{A8005C47-4BF4-4370-9144-1A708CB9160A}"/>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3B0BB1BB-1D01-4AC6-99F3-07B691F06E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BA0FADE-016F-4511-A6A1-0119D24BEA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DCF3649-4126-4A90-AF1E-B483E3D836CC}" type="slidenum">
              <a:rPr lang="en-US" altLang="zh-CN" smtClean="0"/>
              <a:pPr>
                <a:spcBef>
                  <a:spcPct val="0"/>
                </a:spcBef>
              </a:pPr>
              <a:t>49</a:t>
            </a:fld>
            <a:endParaRPr lang="en-US" altLang="zh-CN"/>
          </a:p>
        </p:txBody>
      </p:sp>
      <p:sp>
        <p:nvSpPr>
          <p:cNvPr id="83971" name="Rectangle 2">
            <a:extLst>
              <a:ext uri="{FF2B5EF4-FFF2-40B4-BE49-F238E27FC236}">
                <a16:creationId xmlns:a16="http://schemas.microsoft.com/office/drawing/2014/main" id="{B711EAE8-0AD7-4251-9D94-C94614BCAA1E}"/>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081E4AFA-EEAB-47F9-9ECB-D64702CB8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980F7A47-9599-45F8-9FC4-8BE84A7606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062B5A7-895E-4662-BA30-F924E1104A95}" type="slidenum">
              <a:rPr lang="en-US" altLang="zh-CN" smtClean="0"/>
              <a:pPr>
                <a:spcBef>
                  <a:spcPct val="0"/>
                </a:spcBef>
              </a:pPr>
              <a:t>50</a:t>
            </a:fld>
            <a:endParaRPr lang="en-US" altLang="zh-CN"/>
          </a:p>
        </p:txBody>
      </p:sp>
      <p:sp>
        <p:nvSpPr>
          <p:cNvPr id="86019" name="Rectangle 2">
            <a:extLst>
              <a:ext uri="{FF2B5EF4-FFF2-40B4-BE49-F238E27FC236}">
                <a16:creationId xmlns:a16="http://schemas.microsoft.com/office/drawing/2014/main" id="{8F6DB470-DDAB-411C-B49E-F1549DDD6515}"/>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C30C663F-08C7-4728-BD25-D66226B662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BDAD71FD-7550-4EAF-932D-D26676B12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0476A4F-4DFB-437A-86E6-C915EED6DA5A}" type="slidenum">
              <a:rPr lang="en-US" altLang="zh-CN" smtClean="0"/>
              <a:pPr>
                <a:spcBef>
                  <a:spcPct val="0"/>
                </a:spcBef>
              </a:pPr>
              <a:t>51</a:t>
            </a:fld>
            <a:endParaRPr lang="en-US" altLang="zh-CN"/>
          </a:p>
        </p:txBody>
      </p:sp>
      <p:sp>
        <p:nvSpPr>
          <p:cNvPr id="88067" name="Rectangle 2">
            <a:extLst>
              <a:ext uri="{FF2B5EF4-FFF2-40B4-BE49-F238E27FC236}">
                <a16:creationId xmlns:a16="http://schemas.microsoft.com/office/drawing/2014/main" id="{39500D92-0CA2-4FCC-A5B3-DBDF7024230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F7B1EEA9-0625-4D3C-9840-1CE8C76936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EAD2E943-4C6A-4916-ACF7-4CDCFADDA3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098B64-0DBD-4E6A-BC9D-BD0CE71432C4}" type="slidenum">
              <a:rPr lang="en-US" altLang="zh-CN" smtClean="0"/>
              <a:pPr>
                <a:spcBef>
                  <a:spcPct val="0"/>
                </a:spcBef>
              </a:pPr>
              <a:t>52</a:t>
            </a:fld>
            <a:endParaRPr lang="en-US" altLang="zh-CN"/>
          </a:p>
        </p:txBody>
      </p:sp>
      <p:sp>
        <p:nvSpPr>
          <p:cNvPr id="90115" name="Rectangle 2">
            <a:extLst>
              <a:ext uri="{FF2B5EF4-FFF2-40B4-BE49-F238E27FC236}">
                <a16:creationId xmlns:a16="http://schemas.microsoft.com/office/drawing/2014/main" id="{34E52F11-C339-48BB-8545-928298020CCF}"/>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C0C90141-A1DD-461B-B202-654AD05679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07273284-FB15-4684-A017-90C45073B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1F8EB03-E2E1-462C-8BFC-89AD3E8F58CB}" type="slidenum">
              <a:rPr lang="en-US" altLang="zh-CN" smtClean="0"/>
              <a:pPr>
                <a:spcBef>
                  <a:spcPct val="0"/>
                </a:spcBef>
              </a:pPr>
              <a:t>53</a:t>
            </a:fld>
            <a:endParaRPr lang="en-US" altLang="zh-CN"/>
          </a:p>
        </p:txBody>
      </p:sp>
      <p:sp>
        <p:nvSpPr>
          <p:cNvPr id="92163" name="Rectangle 2">
            <a:extLst>
              <a:ext uri="{FF2B5EF4-FFF2-40B4-BE49-F238E27FC236}">
                <a16:creationId xmlns:a16="http://schemas.microsoft.com/office/drawing/2014/main" id="{7F06CA0F-A569-404E-8519-C5DDBB2D3ACA}"/>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4B2F710-6989-4790-9A53-188F0880B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DE2A9859-BF6E-4AFA-A454-65ADBBF6DA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0C9789E-96F8-431F-9239-CB685B448964}" type="slidenum">
              <a:rPr lang="en-US" altLang="zh-CN" smtClean="0"/>
              <a:pPr>
                <a:spcBef>
                  <a:spcPct val="0"/>
                </a:spcBef>
              </a:pPr>
              <a:t>4</a:t>
            </a:fld>
            <a:endParaRPr lang="en-US" altLang="zh-CN"/>
          </a:p>
        </p:txBody>
      </p:sp>
      <p:sp>
        <p:nvSpPr>
          <p:cNvPr id="12291" name="Rectangle 2">
            <a:extLst>
              <a:ext uri="{FF2B5EF4-FFF2-40B4-BE49-F238E27FC236}">
                <a16:creationId xmlns:a16="http://schemas.microsoft.com/office/drawing/2014/main" id="{A6D050E9-1DE1-43E4-BB52-3D33B500CAA4}"/>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2EE4E624-C89F-4CBD-B595-F90C2E4CA4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BF817C58-6F96-460C-A276-473B1B094A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A050DE6-DF9D-4C1E-8583-AF2591A4259B}" type="slidenum">
              <a:rPr lang="en-US" altLang="zh-CN" smtClean="0"/>
              <a:pPr>
                <a:spcBef>
                  <a:spcPct val="0"/>
                </a:spcBef>
              </a:pPr>
              <a:t>9</a:t>
            </a:fld>
            <a:endParaRPr lang="en-US" altLang="zh-CN"/>
          </a:p>
        </p:txBody>
      </p:sp>
      <p:sp>
        <p:nvSpPr>
          <p:cNvPr id="18435" name="Rectangle 2">
            <a:extLst>
              <a:ext uri="{FF2B5EF4-FFF2-40B4-BE49-F238E27FC236}">
                <a16:creationId xmlns:a16="http://schemas.microsoft.com/office/drawing/2014/main" id="{7E18CDC1-52FF-4C18-B5FE-4BC40C6C673E}"/>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0D3327D8-2BC3-41A2-BB79-D0FC94F9A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92BBB0CA-C13D-479B-812C-BE0A3E5A54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07BB384-BA6D-41AF-9A58-24FBEF08EB84}" type="slidenum">
              <a:rPr lang="en-US" altLang="zh-CN" smtClean="0"/>
              <a:pPr>
                <a:spcBef>
                  <a:spcPct val="0"/>
                </a:spcBef>
              </a:pPr>
              <a:t>11</a:t>
            </a:fld>
            <a:endParaRPr lang="en-US" altLang="zh-CN"/>
          </a:p>
        </p:txBody>
      </p:sp>
      <p:sp>
        <p:nvSpPr>
          <p:cNvPr id="21507" name="Rectangle 2">
            <a:extLst>
              <a:ext uri="{FF2B5EF4-FFF2-40B4-BE49-F238E27FC236}">
                <a16:creationId xmlns:a16="http://schemas.microsoft.com/office/drawing/2014/main" id="{275311A5-0F7E-4703-88D2-93F5CD6BD6D0}"/>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076E99CF-DBB2-4EE0-B619-2A8F24A315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routine calculations inherent in Gaussian elimination: http://www.math.ucla.edu/~tao/resource/general/115a.3.02f/Gauss.html</a:t>
            </a:r>
          </a:p>
          <a:p>
            <a:pPr eaLnBrk="1" hangingPunct="1"/>
            <a:r>
              <a:rPr lang="zh-CN" altLang="en-US" b="1">
                <a:latin typeface="Arial" panose="020B0604020202020204" pitchFamily="34" charset="0"/>
              </a:rPr>
              <a:t>消元法</a:t>
            </a:r>
            <a:r>
              <a:rPr lang="en-US" altLang="zh-CN" b="1">
                <a:latin typeface="Arial" panose="020B0604020202020204" pitchFamily="34" charset="0"/>
              </a:rPr>
              <a:t>:http://www.hoodong.com/wiki/%E6%B6%88%E5%85%83%E6%B3%95</a:t>
            </a:r>
          </a:p>
          <a:p>
            <a:pPr eaLnBrk="1" hangingPunct="1"/>
            <a:r>
              <a:rPr lang="zh-TW" altLang="en-US" b="1">
                <a:latin typeface="Arial" panose="020B0604020202020204" pitchFamily="34" charset="0"/>
                <a:ea typeface="PMingLiU" panose="02020500000000000000" pitchFamily="18" charset="-120"/>
              </a:rPr>
              <a:t>高斯消去法</a:t>
            </a:r>
            <a:r>
              <a:rPr lang="en-US" altLang="zh-CN" b="1">
                <a:latin typeface="Arial" panose="020B0604020202020204" pitchFamily="34" charset="0"/>
                <a:ea typeface="PMingLiU" panose="02020500000000000000" pitchFamily="18" charset="-120"/>
              </a:rPr>
              <a:t>(Gauss Elimination)</a:t>
            </a:r>
            <a:r>
              <a:rPr lang="en-US" altLang="zh-CN">
                <a:latin typeface="Arial" panose="020B0604020202020204" pitchFamily="34" charset="0"/>
              </a:rPr>
              <a:t> :</a:t>
            </a:r>
            <a:r>
              <a:rPr lang="en-US" altLang="zh-CN" b="1">
                <a:latin typeface="Arial" panose="020B0604020202020204" pitchFamily="34" charset="0"/>
              </a:rPr>
              <a:t>http://www.stat.nctu.edu.tw/MISG/SUmmer_Course/C_language/Ch06/GaussElimination.htm</a:t>
            </a:r>
          </a:p>
          <a:p>
            <a:pPr eaLnBrk="1" hangingPunct="1"/>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BB2386A-8870-4CCE-ADB3-295A3EAD27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3DB7FB-1872-4C81-B2FB-478428004CEF}" type="slidenum">
              <a:rPr lang="en-US" altLang="zh-CN" smtClean="0"/>
              <a:pPr>
                <a:spcBef>
                  <a:spcPct val="0"/>
                </a:spcBef>
              </a:pPr>
              <a:t>12</a:t>
            </a:fld>
            <a:endParaRPr lang="en-US" altLang="zh-CN"/>
          </a:p>
        </p:txBody>
      </p:sp>
      <p:sp>
        <p:nvSpPr>
          <p:cNvPr id="23555" name="Rectangle 2">
            <a:extLst>
              <a:ext uri="{FF2B5EF4-FFF2-40B4-BE49-F238E27FC236}">
                <a16:creationId xmlns:a16="http://schemas.microsoft.com/office/drawing/2014/main" id="{8CA73FB0-F1F1-4466-9465-B14A93784140}"/>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9279E8F2-8F06-46EE-B4C5-7383AD539A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4BFEF321-4901-4169-A72E-EFB8FF9EC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70849E-2857-4B76-926D-EC2F5EDB3D56}" type="slidenum">
              <a:rPr lang="en-US" altLang="zh-CN" smtClean="0"/>
              <a:pPr>
                <a:spcBef>
                  <a:spcPct val="0"/>
                </a:spcBef>
              </a:pPr>
              <a:t>13</a:t>
            </a:fld>
            <a:endParaRPr lang="en-US" altLang="zh-CN"/>
          </a:p>
        </p:txBody>
      </p:sp>
      <p:sp>
        <p:nvSpPr>
          <p:cNvPr id="25603" name="Rectangle 2">
            <a:extLst>
              <a:ext uri="{FF2B5EF4-FFF2-40B4-BE49-F238E27FC236}">
                <a16:creationId xmlns:a16="http://schemas.microsoft.com/office/drawing/2014/main" id="{BADCF38F-E3CD-472F-9FD7-2DA273EEDC87}"/>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01C2EC1F-A2C2-4818-9A19-01C43C4DC6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10B4AC17-303D-4C6F-B398-9F9301210C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A760B13-AAE7-423D-B97E-2D2133EE6223}" type="slidenum">
              <a:rPr lang="en-US" altLang="zh-CN" smtClean="0"/>
              <a:pPr>
                <a:spcBef>
                  <a:spcPct val="0"/>
                </a:spcBef>
              </a:pPr>
              <a:t>14</a:t>
            </a:fld>
            <a:endParaRPr lang="en-US" altLang="zh-CN"/>
          </a:p>
        </p:txBody>
      </p:sp>
      <p:sp>
        <p:nvSpPr>
          <p:cNvPr id="27651" name="Rectangle 2">
            <a:extLst>
              <a:ext uri="{FF2B5EF4-FFF2-40B4-BE49-F238E27FC236}">
                <a16:creationId xmlns:a16="http://schemas.microsoft.com/office/drawing/2014/main" id="{3E524521-07B5-407A-9E66-0DD6D6F1E7DE}"/>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7D14CD1F-B092-4EBB-8662-82D5A2B0EF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BBD27CAD-94F9-4B62-9F13-52EA5A2F3B23}"/>
              </a:ext>
            </a:extLst>
          </p:cNvPr>
          <p:cNvGrpSpPr>
            <a:grpSpLocks/>
          </p:cNvGrpSpPr>
          <p:nvPr/>
        </p:nvGrpSpPr>
        <p:grpSpPr bwMode="auto">
          <a:xfrm>
            <a:off x="0" y="0"/>
            <a:ext cx="12192000" cy="6858000"/>
            <a:chOff x="0" y="0"/>
            <a:chExt cx="5760" cy="4320"/>
          </a:xfrm>
        </p:grpSpPr>
        <p:sp>
          <p:nvSpPr>
            <p:cNvPr id="5" name="Rectangle 3">
              <a:extLst>
                <a:ext uri="{FF2B5EF4-FFF2-40B4-BE49-F238E27FC236}">
                  <a16:creationId xmlns:a16="http://schemas.microsoft.com/office/drawing/2014/main" id="{FC6FBE02-16FB-408F-A18F-362455997BF3}"/>
                </a:ext>
              </a:extLst>
            </p:cNvPr>
            <p:cNvSpPr>
              <a:spLocks noChangeArrowheads="1"/>
            </p:cNvSpPr>
            <p:nvPr userDrawn="1"/>
          </p:nvSpPr>
          <p:spPr bwMode="hidden">
            <a:xfrm>
              <a:off x="0" y="0"/>
              <a:ext cx="5760" cy="53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6" name="Rectangle 4">
              <a:extLst>
                <a:ext uri="{FF2B5EF4-FFF2-40B4-BE49-F238E27FC236}">
                  <a16:creationId xmlns:a16="http://schemas.microsoft.com/office/drawing/2014/main" id="{954D16E1-A87B-4E71-A68E-00A783CDFA2E}"/>
                </a:ext>
              </a:extLst>
            </p:cNvPr>
            <p:cNvSpPr>
              <a:spLocks noChangeArrowheads="1"/>
            </p:cNvSpPr>
            <p:nvPr userDrawn="1"/>
          </p:nvSpPr>
          <p:spPr bwMode="hidden">
            <a:xfrm>
              <a:off x="0" y="3147"/>
              <a:ext cx="5760" cy="117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grpSp>
      <p:sp>
        <p:nvSpPr>
          <p:cNvPr id="7" name="Rectangle 10">
            <a:extLst>
              <a:ext uri="{FF2B5EF4-FFF2-40B4-BE49-F238E27FC236}">
                <a16:creationId xmlns:a16="http://schemas.microsoft.com/office/drawing/2014/main" id="{C1711B96-BBB5-45CA-B258-96AEA8F2EB88}"/>
              </a:ext>
            </a:extLst>
          </p:cNvPr>
          <p:cNvSpPr>
            <a:spLocks noChangeArrowheads="1"/>
          </p:cNvSpPr>
          <p:nvPr/>
        </p:nvSpPr>
        <p:spPr bwMode="auto">
          <a:xfrm>
            <a:off x="617538" y="2700338"/>
            <a:ext cx="215900"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8" name="Rectangle 15">
            <a:extLst>
              <a:ext uri="{FF2B5EF4-FFF2-40B4-BE49-F238E27FC236}">
                <a16:creationId xmlns:a16="http://schemas.microsoft.com/office/drawing/2014/main" id="{D9C2C640-C21F-4E81-8249-9CA38E58293B}"/>
              </a:ext>
            </a:extLst>
          </p:cNvPr>
          <p:cNvSpPr>
            <a:spLocks noChangeArrowheads="1"/>
          </p:cNvSpPr>
          <p:nvPr userDrawn="1"/>
        </p:nvSpPr>
        <p:spPr bwMode="auto">
          <a:xfrm>
            <a:off x="303213" y="0"/>
            <a:ext cx="304800" cy="6858000"/>
          </a:xfrm>
          <a:prstGeom prst="rect">
            <a:avLst/>
          </a:prstGeom>
          <a:gradFill rotWithShape="0">
            <a:gsLst>
              <a:gs pos="0">
                <a:schemeClr val="bg2"/>
              </a:gs>
              <a:gs pos="50000">
                <a:schemeClr val="folHlink"/>
              </a:gs>
              <a:gs pos="100000">
                <a:schemeClr val="bg2"/>
              </a:gs>
            </a:gsLst>
            <a:lin ang="0" scaled="1"/>
          </a:gradFill>
          <a:ln w="9525">
            <a:noFill/>
            <a:miter lim="800000"/>
            <a:headEnd/>
            <a:tailEnd/>
          </a:ln>
        </p:spPr>
        <p:txBody>
          <a:bodyPr wrap="none" anchor="ctr"/>
          <a:lstStyle/>
          <a:p>
            <a:pPr algn="ctr">
              <a:defRPr/>
            </a:pPr>
            <a:endParaRPr lang="zh-CN" altLang="en-US">
              <a:ea typeface="+mn-ea"/>
            </a:endParaRPr>
          </a:p>
        </p:txBody>
      </p:sp>
      <p:sp>
        <p:nvSpPr>
          <p:cNvPr id="9" name="AutoShape 16">
            <a:extLst>
              <a:ext uri="{FF2B5EF4-FFF2-40B4-BE49-F238E27FC236}">
                <a16:creationId xmlns:a16="http://schemas.microsoft.com/office/drawing/2014/main" id="{74F9DBC8-A5A1-4434-B6F4-47C49AC4FD2E}"/>
              </a:ext>
            </a:extLst>
          </p:cNvPr>
          <p:cNvSpPr>
            <a:spLocks noChangeArrowheads="1"/>
          </p:cNvSpPr>
          <p:nvPr userDrawn="1"/>
        </p:nvSpPr>
        <p:spPr bwMode="auto">
          <a:xfrm flipH="1">
            <a:off x="406400" y="1544638"/>
            <a:ext cx="11785600" cy="228600"/>
          </a:xfrm>
          <a:prstGeom prst="homePlate">
            <a:avLst>
              <a:gd name="adj" fmla="val 67846"/>
            </a:avLst>
          </a:prstGeom>
          <a:gradFill rotWithShape="0">
            <a:gsLst>
              <a:gs pos="0">
                <a:schemeClr val="bg2"/>
              </a:gs>
              <a:gs pos="50000">
                <a:schemeClr val="folHlink"/>
              </a:gs>
              <a:gs pos="100000">
                <a:schemeClr val="bg2"/>
              </a:gs>
            </a:gsLst>
            <a:lin ang="5400000" scaled="1"/>
          </a:gradFill>
          <a:ln w="9525">
            <a:noFill/>
            <a:miter lim="800000"/>
            <a:headEnd/>
            <a:tailEnd/>
          </a:ln>
          <a:effectLst/>
        </p:spPr>
        <p:txBody>
          <a:bodyPr wrap="none" anchor="ctr"/>
          <a:lstStyle/>
          <a:p>
            <a:pPr algn="ctr">
              <a:defRPr/>
            </a:pPr>
            <a:endParaRPr lang="zh-CN" altLang="en-US">
              <a:ea typeface="+mn-ea"/>
            </a:endParaRPr>
          </a:p>
        </p:txBody>
      </p:sp>
      <p:grpSp>
        <p:nvGrpSpPr>
          <p:cNvPr id="10" name="Group 18">
            <a:extLst>
              <a:ext uri="{FF2B5EF4-FFF2-40B4-BE49-F238E27FC236}">
                <a16:creationId xmlns:a16="http://schemas.microsoft.com/office/drawing/2014/main" id="{22B3E09D-55C6-41C1-B25A-FA943A5F85F2}"/>
              </a:ext>
            </a:extLst>
          </p:cNvPr>
          <p:cNvGrpSpPr>
            <a:grpSpLocks/>
          </p:cNvGrpSpPr>
          <p:nvPr userDrawn="1"/>
        </p:nvGrpSpPr>
        <p:grpSpPr bwMode="auto">
          <a:xfrm>
            <a:off x="103188" y="5903913"/>
            <a:ext cx="711200" cy="749300"/>
            <a:chOff x="49" y="3719"/>
            <a:chExt cx="336" cy="472"/>
          </a:xfrm>
        </p:grpSpPr>
        <p:sp>
          <p:nvSpPr>
            <p:cNvPr id="11" name="AutoShape 19">
              <a:extLst>
                <a:ext uri="{FF2B5EF4-FFF2-40B4-BE49-F238E27FC236}">
                  <a16:creationId xmlns:a16="http://schemas.microsoft.com/office/drawing/2014/main" id="{BFD6DBAF-3264-4E92-A169-F2457C11B142}"/>
                </a:ext>
              </a:extLst>
            </p:cNvPr>
            <p:cNvSpPr>
              <a:spLocks noChangeArrowheads="1"/>
            </p:cNvSpPr>
            <p:nvPr/>
          </p:nvSpPr>
          <p:spPr bwMode="auto">
            <a:xfrm rot="-5400000">
              <a:off x="130" y="3632"/>
              <a:ext cx="150" cy="335"/>
            </a:xfrm>
            <a:prstGeom prst="parallelogram">
              <a:avLst>
                <a:gd name="adj" fmla="val 52954"/>
              </a:avLst>
            </a:pr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2" name="AutoShape 20">
              <a:extLst>
                <a:ext uri="{FF2B5EF4-FFF2-40B4-BE49-F238E27FC236}">
                  <a16:creationId xmlns:a16="http://schemas.microsoft.com/office/drawing/2014/main" id="{10CE93D0-24FA-4F54-B517-49B9752A2D3E}"/>
                </a:ext>
              </a:extLst>
            </p:cNvPr>
            <p:cNvSpPr>
              <a:spLocks noChangeArrowheads="1"/>
            </p:cNvSpPr>
            <p:nvPr/>
          </p:nvSpPr>
          <p:spPr bwMode="auto">
            <a:xfrm rot="-5400000">
              <a:off x="141" y="3786"/>
              <a:ext cx="151" cy="335"/>
            </a:xfrm>
            <a:prstGeom prst="parallelogram">
              <a:avLst>
                <a:gd name="adj" fmla="val 52954"/>
              </a:avLst>
            </a:pr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3" name="AutoShape 21">
              <a:extLst>
                <a:ext uri="{FF2B5EF4-FFF2-40B4-BE49-F238E27FC236}">
                  <a16:creationId xmlns:a16="http://schemas.microsoft.com/office/drawing/2014/main" id="{9A09152C-9F1A-40FD-8441-DDBE64C089B5}"/>
                </a:ext>
              </a:extLst>
            </p:cNvPr>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grpSp>
      <p:grpSp>
        <p:nvGrpSpPr>
          <p:cNvPr id="14" name="Group 23">
            <a:extLst>
              <a:ext uri="{FF2B5EF4-FFF2-40B4-BE49-F238E27FC236}">
                <a16:creationId xmlns:a16="http://schemas.microsoft.com/office/drawing/2014/main" id="{F20378D6-99E8-4DA6-B8CC-AA2C5202E413}"/>
              </a:ext>
            </a:extLst>
          </p:cNvPr>
          <p:cNvGrpSpPr>
            <a:grpSpLocks/>
          </p:cNvGrpSpPr>
          <p:nvPr userDrawn="1"/>
        </p:nvGrpSpPr>
        <p:grpSpPr bwMode="auto">
          <a:xfrm>
            <a:off x="10920413" y="1382713"/>
            <a:ext cx="985837" cy="533400"/>
            <a:chOff x="5159" y="461"/>
            <a:chExt cx="466" cy="336"/>
          </a:xfrm>
        </p:grpSpPr>
        <p:sp>
          <p:nvSpPr>
            <p:cNvPr id="15" name="AutoShape 24">
              <a:extLst>
                <a:ext uri="{FF2B5EF4-FFF2-40B4-BE49-F238E27FC236}">
                  <a16:creationId xmlns:a16="http://schemas.microsoft.com/office/drawing/2014/main" id="{110DDE19-6073-4C71-A2FF-0F76C1ED26D7}"/>
                </a:ext>
              </a:extLst>
            </p:cNvPr>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6" name="AutoShape 25">
              <a:extLst>
                <a:ext uri="{FF2B5EF4-FFF2-40B4-BE49-F238E27FC236}">
                  <a16:creationId xmlns:a16="http://schemas.microsoft.com/office/drawing/2014/main" id="{1A46798D-FD5E-4168-B717-E011CE4A41CC}"/>
                </a:ext>
              </a:extLst>
            </p:cNvPr>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7" name="AutoShape 26">
              <a:extLst>
                <a:ext uri="{FF2B5EF4-FFF2-40B4-BE49-F238E27FC236}">
                  <a16:creationId xmlns:a16="http://schemas.microsoft.com/office/drawing/2014/main" id="{2E08107D-8B12-4C94-92A2-21366FA5C9AD}"/>
                </a:ext>
              </a:extLst>
            </p:cNvPr>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grpSp>
      <p:sp>
        <p:nvSpPr>
          <p:cNvPr id="4101" name="Rectangle 5"/>
          <p:cNvSpPr>
            <a:spLocks noGrp="1" noChangeArrowheads="1"/>
          </p:cNvSpPr>
          <p:nvPr>
            <p:ph type="ctrTitle"/>
          </p:nvPr>
        </p:nvSpPr>
        <p:spPr>
          <a:xfrm>
            <a:off x="1016000" y="457200"/>
            <a:ext cx="10363200" cy="914400"/>
          </a:xfrm>
        </p:spPr>
        <p:txBody>
          <a:bodyPr/>
          <a:lstStyle>
            <a:lvl1pPr algn="ctr">
              <a:defRPr sz="4000"/>
            </a:lvl1pPr>
          </a:lstStyle>
          <a:p>
            <a:r>
              <a:rPr lang="zh-CN" altLang="en-US"/>
              <a:t>单击此处编辑母版标题样式</a:t>
            </a:r>
            <a:endParaRPr lang="en-US" altLang="zh-CN"/>
          </a:p>
        </p:txBody>
      </p:sp>
      <p:sp>
        <p:nvSpPr>
          <p:cNvPr id="4102" name="Rectangle 6"/>
          <p:cNvSpPr>
            <a:spLocks noGrp="1" noChangeArrowheads="1"/>
          </p:cNvSpPr>
          <p:nvPr>
            <p:ph type="subTitle" idx="1"/>
          </p:nvPr>
        </p:nvSpPr>
        <p:spPr>
          <a:xfrm>
            <a:off x="1117600" y="1981200"/>
            <a:ext cx="10058400" cy="3962400"/>
          </a:xfrm>
        </p:spPr>
        <p:txBody>
          <a:bodyPr/>
          <a:lstStyle>
            <a:lvl1pPr marL="0" indent="0" algn="ctr">
              <a:buFont typeface="Monotype Sorts" pitchFamily="2" charset="2"/>
              <a:buNone/>
              <a:defRPr sz="2800"/>
            </a:lvl1pPr>
          </a:lstStyle>
          <a:p>
            <a:r>
              <a:rPr lang="zh-CN" altLang="en-US"/>
              <a:t>单击此处编辑母版副标题样式</a:t>
            </a:r>
            <a:endParaRPr lang="en-US" altLang="zh-CN"/>
          </a:p>
        </p:txBody>
      </p:sp>
    </p:spTree>
    <p:extLst>
      <p:ext uri="{BB962C8B-B14F-4D97-AF65-F5344CB8AC3E}">
        <p14:creationId xmlns:p14="http://schemas.microsoft.com/office/powerpoint/2010/main" val="1248543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97896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744405" y="152400"/>
            <a:ext cx="2244395"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152400"/>
            <a:ext cx="8643573" cy="6019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84064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152400"/>
            <a:ext cx="11176000"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812800" y="1266825"/>
            <a:ext cx="5435600" cy="49053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51600" y="1266825"/>
            <a:ext cx="5435600" cy="49053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1293163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1653" y="62012"/>
            <a:ext cx="9230784" cy="774700"/>
          </a:xfrm>
        </p:spPr>
        <p:txBody>
          <a:bodyPr/>
          <a:lstStyle/>
          <a:p>
            <a:r>
              <a:rPr lang="zh-CN" altLang="en-US" dirty="0"/>
              <a:t>单击此处编辑母版标题样式</a:t>
            </a:r>
          </a:p>
        </p:txBody>
      </p:sp>
      <p:sp>
        <p:nvSpPr>
          <p:cNvPr id="3" name="表格占位符 2"/>
          <p:cNvSpPr>
            <a:spLocks noGrp="1"/>
          </p:cNvSpPr>
          <p:nvPr>
            <p:ph type="tbl" idx="1"/>
          </p:nvPr>
        </p:nvSpPr>
        <p:spPr>
          <a:xfrm>
            <a:off x="787829" y="1340769"/>
            <a:ext cx="10972800" cy="4530725"/>
          </a:xfrm>
        </p:spPr>
        <p:txBody>
          <a:bodyPr/>
          <a:lstStyle/>
          <a:p>
            <a:pPr lvl="0"/>
            <a:endParaRPr lang="zh-CN" altLang="en-US" noProof="0"/>
          </a:p>
        </p:txBody>
      </p:sp>
    </p:spTree>
    <p:extLst>
      <p:ext uri="{BB962C8B-B14F-4D97-AF65-F5344CB8AC3E}">
        <p14:creationId xmlns:p14="http://schemas.microsoft.com/office/powerpoint/2010/main" val="778481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937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Tree>
    <p:extLst>
      <p:ext uri="{BB962C8B-B14F-4D97-AF65-F5344CB8AC3E}">
        <p14:creationId xmlns:p14="http://schemas.microsoft.com/office/powerpoint/2010/main" val="334525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266825"/>
            <a:ext cx="54356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51600" y="1266825"/>
            <a:ext cx="54356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1426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19403" y="116632"/>
            <a:ext cx="10972800" cy="639762"/>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787829" y="1412776"/>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787829" y="2052538"/>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371597" y="1412776"/>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371597" y="2052538"/>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16305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56154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79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44442"/>
            <a:ext cx="4430283" cy="635670"/>
          </a:xfrm>
        </p:spPr>
        <p:txBody>
          <a:bodyPr/>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5135893" y="244443"/>
            <a:ext cx="669683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609600" y="1143303"/>
            <a:ext cx="4430283" cy="495425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3283755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369768"/>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1181943"/>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93650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175767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26" name="Group 3">
            <a:extLst>
              <a:ext uri="{FF2B5EF4-FFF2-40B4-BE49-F238E27FC236}">
                <a16:creationId xmlns:a16="http://schemas.microsoft.com/office/drawing/2014/main" id="{8D8D0F67-72CE-419D-8154-BBBD521CC4F0}"/>
              </a:ext>
            </a:extLst>
          </p:cNvPr>
          <p:cNvGrpSpPr>
            <a:grpSpLocks/>
          </p:cNvGrpSpPr>
          <p:nvPr/>
        </p:nvGrpSpPr>
        <p:grpSpPr bwMode="auto">
          <a:xfrm>
            <a:off x="11106150" y="733425"/>
            <a:ext cx="960438" cy="531813"/>
            <a:chOff x="5247" y="462"/>
            <a:chExt cx="454" cy="335"/>
          </a:xfrm>
        </p:grpSpPr>
        <p:sp>
          <p:nvSpPr>
            <p:cNvPr id="1046" name="AutoShape 4">
              <a:extLst>
                <a:ext uri="{FF2B5EF4-FFF2-40B4-BE49-F238E27FC236}">
                  <a16:creationId xmlns:a16="http://schemas.microsoft.com/office/drawing/2014/main" id="{78525ACA-8E89-4C13-99AD-FEC628D471A6}"/>
                </a:ext>
              </a:extLst>
            </p:cNvPr>
            <p:cNvSpPr>
              <a:spLocks noChangeArrowheads="1"/>
            </p:cNvSpPr>
            <p:nvPr/>
          </p:nvSpPr>
          <p:spPr bwMode="auto">
            <a:xfrm rot="10800000" flipH="1">
              <a:off x="5564" y="462"/>
              <a:ext cx="137" cy="335"/>
            </a:xfrm>
            <a:prstGeom prst="parallelogram">
              <a:avLst>
                <a:gd name="adj" fmla="val 52954"/>
              </a:avLst>
            </a:prstGeom>
            <a:gradFill rotWithShape="0">
              <a:gsLst>
                <a:gs pos="0">
                  <a:schemeClr val="accent2"/>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047" name="AutoShape 5">
              <a:extLst>
                <a:ext uri="{FF2B5EF4-FFF2-40B4-BE49-F238E27FC236}">
                  <a16:creationId xmlns:a16="http://schemas.microsoft.com/office/drawing/2014/main" id="{8A0D1BDF-29DE-492A-AD26-1C040A810670}"/>
                </a:ext>
              </a:extLst>
            </p:cNvPr>
            <p:cNvSpPr>
              <a:spLocks noChangeArrowheads="1"/>
            </p:cNvSpPr>
            <p:nvPr/>
          </p:nvSpPr>
          <p:spPr bwMode="auto">
            <a:xfrm rot="10800000" flipH="1">
              <a:off x="5407" y="462"/>
              <a:ext cx="138" cy="335"/>
            </a:xfrm>
            <a:prstGeom prst="parallelogram">
              <a:avLst>
                <a:gd name="adj" fmla="val 52954"/>
              </a:avLst>
            </a:prstGeom>
            <a:gradFill rotWithShape="0">
              <a:gsLst>
                <a:gs pos="0">
                  <a:schemeClr val="accent2"/>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048" name="AutoShape 6">
              <a:extLst>
                <a:ext uri="{FF2B5EF4-FFF2-40B4-BE49-F238E27FC236}">
                  <a16:creationId xmlns:a16="http://schemas.microsoft.com/office/drawing/2014/main" id="{5067F3E9-9CB7-4C86-9D48-46F9DDB3F0B2}"/>
                </a:ext>
              </a:extLst>
            </p:cNvPr>
            <p:cNvSpPr>
              <a:spLocks noChangeArrowheads="1"/>
            </p:cNvSpPr>
            <p:nvPr/>
          </p:nvSpPr>
          <p:spPr bwMode="auto">
            <a:xfrm rot="10800000" flipH="1">
              <a:off x="5247" y="462"/>
              <a:ext cx="138" cy="335"/>
            </a:xfrm>
            <a:prstGeom prst="parallelogram">
              <a:avLst>
                <a:gd name="adj" fmla="val 52954"/>
              </a:avLst>
            </a:prstGeom>
            <a:gradFill rotWithShape="0">
              <a:gsLst>
                <a:gs pos="0">
                  <a:schemeClr val="accent2"/>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grpSp>
      <p:grpSp>
        <p:nvGrpSpPr>
          <p:cNvPr id="1027" name="Group 7">
            <a:extLst>
              <a:ext uri="{FF2B5EF4-FFF2-40B4-BE49-F238E27FC236}">
                <a16:creationId xmlns:a16="http://schemas.microsoft.com/office/drawing/2014/main" id="{22239676-C637-4773-9139-A59552D98C16}"/>
              </a:ext>
            </a:extLst>
          </p:cNvPr>
          <p:cNvGrpSpPr>
            <a:grpSpLocks/>
          </p:cNvGrpSpPr>
          <p:nvPr/>
        </p:nvGrpSpPr>
        <p:grpSpPr bwMode="auto">
          <a:xfrm>
            <a:off x="103188" y="6040438"/>
            <a:ext cx="709612" cy="727075"/>
            <a:chOff x="49" y="3805"/>
            <a:chExt cx="335" cy="458"/>
          </a:xfrm>
        </p:grpSpPr>
        <p:sp>
          <p:nvSpPr>
            <p:cNvPr id="1043" name="AutoShape 8">
              <a:extLst>
                <a:ext uri="{FF2B5EF4-FFF2-40B4-BE49-F238E27FC236}">
                  <a16:creationId xmlns:a16="http://schemas.microsoft.com/office/drawing/2014/main" id="{3C78D81C-6A32-4F6E-B0AB-AF60A75F65ED}"/>
                </a:ext>
              </a:extLst>
            </p:cNvPr>
            <p:cNvSpPr>
              <a:spLocks noChangeArrowheads="1"/>
            </p:cNvSpPr>
            <p:nvPr/>
          </p:nvSpPr>
          <p:spPr bwMode="auto">
            <a:xfrm rot="5400000" flipH="1">
              <a:off x="148" y="3706"/>
              <a:ext cx="137" cy="335"/>
            </a:xfrm>
            <a:prstGeom prst="parallelogram">
              <a:avLst>
                <a:gd name="adj" fmla="val 52954"/>
              </a:avLst>
            </a:prstGeom>
            <a:gradFill rotWithShape="0">
              <a:gsLst>
                <a:gs pos="0">
                  <a:schemeClr val="accent1"/>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044" name="AutoShape 9">
              <a:extLst>
                <a:ext uri="{FF2B5EF4-FFF2-40B4-BE49-F238E27FC236}">
                  <a16:creationId xmlns:a16="http://schemas.microsoft.com/office/drawing/2014/main" id="{595A62F1-40B4-402D-86C7-2B373499EB4D}"/>
                </a:ext>
              </a:extLst>
            </p:cNvPr>
            <p:cNvSpPr>
              <a:spLocks noChangeArrowheads="1"/>
            </p:cNvSpPr>
            <p:nvPr/>
          </p:nvSpPr>
          <p:spPr bwMode="auto">
            <a:xfrm rot="5400000" flipH="1">
              <a:off x="136" y="3869"/>
              <a:ext cx="138" cy="335"/>
            </a:xfrm>
            <a:prstGeom prst="parallelogram">
              <a:avLst>
                <a:gd name="adj" fmla="val 52954"/>
              </a:avLst>
            </a:prstGeom>
            <a:gradFill rotWithShape="0">
              <a:gsLst>
                <a:gs pos="0">
                  <a:schemeClr val="accent1"/>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045" name="AutoShape 10">
              <a:extLst>
                <a:ext uri="{FF2B5EF4-FFF2-40B4-BE49-F238E27FC236}">
                  <a16:creationId xmlns:a16="http://schemas.microsoft.com/office/drawing/2014/main" id="{9F20712B-4972-463F-951D-7501B0D01AFC}"/>
                </a:ext>
              </a:extLst>
            </p:cNvPr>
            <p:cNvSpPr>
              <a:spLocks noChangeArrowheads="1"/>
            </p:cNvSpPr>
            <p:nvPr/>
          </p:nvSpPr>
          <p:spPr bwMode="auto">
            <a:xfrm rot="5400000" flipH="1">
              <a:off x="136" y="4033"/>
              <a:ext cx="138" cy="335"/>
            </a:xfrm>
            <a:prstGeom prst="parallelogram">
              <a:avLst>
                <a:gd name="adj" fmla="val 52954"/>
              </a:avLst>
            </a:prstGeom>
            <a:gradFill rotWithShape="0">
              <a:gsLst>
                <a:gs pos="0">
                  <a:schemeClr val="accent1"/>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grpSp>
      <p:sp>
        <p:nvSpPr>
          <p:cNvPr id="1028" name="Rectangle 11">
            <a:extLst>
              <a:ext uri="{FF2B5EF4-FFF2-40B4-BE49-F238E27FC236}">
                <a16:creationId xmlns:a16="http://schemas.microsoft.com/office/drawing/2014/main" id="{6FFE5129-C3DB-489B-9D5C-04DB3AC5E395}"/>
              </a:ext>
            </a:extLst>
          </p:cNvPr>
          <p:cNvSpPr>
            <a:spLocks noGrp="1" noChangeArrowheads="1"/>
          </p:cNvSpPr>
          <p:nvPr>
            <p:ph type="body" idx="1"/>
          </p:nvPr>
        </p:nvSpPr>
        <p:spPr bwMode="auto">
          <a:xfrm>
            <a:off x="812800" y="1266825"/>
            <a:ext cx="11074400"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3087" name="Rectangle 15">
            <a:extLst>
              <a:ext uri="{FF2B5EF4-FFF2-40B4-BE49-F238E27FC236}">
                <a16:creationId xmlns:a16="http://schemas.microsoft.com/office/drawing/2014/main" id="{D16D298B-78A0-4A57-BA04-4B145CC1D85B}"/>
              </a:ext>
            </a:extLst>
          </p:cNvPr>
          <p:cNvSpPr>
            <a:spLocks noChangeArrowheads="1"/>
          </p:cNvSpPr>
          <p:nvPr/>
        </p:nvSpPr>
        <p:spPr bwMode="auto">
          <a:xfrm>
            <a:off x="303213" y="0"/>
            <a:ext cx="304800" cy="6858000"/>
          </a:xfrm>
          <a:prstGeom prst="rect">
            <a:avLst/>
          </a:prstGeom>
          <a:gradFill rotWithShape="0">
            <a:gsLst>
              <a:gs pos="0">
                <a:schemeClr val="bg2"/>
              </a:gs>
              <a:gs pos="50000">
                <a:schemeClr val="folHlink"/>
              </a:gs>
              <a:gs pos="100000">
                <a:schemeClr val="bg2"/>
              </a:gs>
            </a:gsLst>
            <a:lin ang="0" scaled="1"/>
          </a:gradFill>
          <a:ln w="9525">
            <a:noFill/>
            <a:miter lim="800000"/>
            <a:headEnd/>
            <a:tailEnd/>
          </a:ln>
        </p:spPr>
        <p:txBody>
          <a:bodyPr wrap="none" anchor="ctr"/>
          <a:lstStyle/>
          <a:p>
            <a:pPr algn="ctr">
              <a:defRPr/>
            </a:pPr>
            <a:endParaRPr lang="zh-CN" altLang="en-US">
              <a:ea typeface="+mn-ea"/>
            </a:endParaRPr>
          </a:p>
        </p:txBody>
      </p:sp>
      <p:sp>
        <p:nvSpPr>
          <p:cNvPr id="3088" name="AutoShape 16">
            <a:extLst>
              <a:ext uri="{FF2B5EF4-FFF2-40B4-BE49-F238E27FC236}">
                <a16:creationId xmlns:a16="http://schemas.microsoft.com/office/drawing/2014/main" id="{69F49887-59F4-4EF7-8A31-EABFA4A483E0}"/>
              </a:ext>
            </a:extLst>
          </p:cNvPr>
          <p:cNvSpPr>
            <a:spLocks noChangeArrowheads="1"/>
          </p:cNvSpPr>
          <p:nvPr/>
        </p:nvSpPr>
        <p:spPr bwMode="auto">
          <a:xfrm flipH="1">
            <a:off x="406400" y="914400"/>
            <a:ext cx="11785600" cy="228600"/>
          </a:xfrm>
          <a:prstGeom prst="homePlate">
            <a:avLst>
              <a:gd name="adj" fmla="val 67846"/>
            </a:avLst>
          </a:prstGeom>
          <a:gradFill rotWithShape="0">
            <a:gsLst>
              <a:gs pos="0">
                <a:schemeClr val="bg2"/>
              </a:gs>
              <a:gs pos="50000">
                <a:schemeClr val="folHlink"/>
              </a:gs>
              <a:gs pos="100000">
                <a:schemeClr val="bg2"/>
              </a:gs>
            </a:gsLst>
            <a:lin ang="5400000" scaled="1"/>
          </a:gradFill>
          <a:ln w="9525">
            <a:noFill/>
            <a:miter lim="800000"/>
            <a:headEnd/>
            <a:tailEnd/>
          </a:ln>
          <a:effectLst/>
        </p:spPr>
        <p:txBody>
          <a:bodyPr wrap="none" anchor="ctr"/>
          <a:lstStyle/>
          <a:p>
            <a:pPr algn="ctr">
              <a:defRPr/>
            </a:pPr>
            <a:endParaRPr lang="zh-CN" altLang="en-US">
              <a:ea typeface="+mn-ea"/>
            </a:endParaRPr>
          </a:p>
        </p:txBody>
      </p:sp>
      <p:sp>
        <p:nvSpPr>
          <p:cNvPr id="1032" name="Rectangle 17">
            <a:extLst>
              <a:ext uri="{FF2B5EF4-FFF2-40B4-BE49-F238E27FC236}">
                <a16:creationId xmlns:a16="http://schemas.microsoft.com/office/drawing/2014/main" id="{0B796FDC-1AD7-41E4-88AA-45C10026368D}"/>
              </a:ext>
            </a:extLst>
          </p:cNvPr>
          <p:cNvSpPr>
            <a:spLocks noChangeArrowheads="1"/>
          </p:cNvSpPr>
          <p:nvPr/>
        </p:nvSpPr>
        <p:spPr bwMode="auto">
          <a:xfrm>
            <a:off x="2641600" y="2179638"/>
            <a:ext cx="254000"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grpSp>
        <p:nvGrpSpPr>
          <p:cNvPr id="2" name="Group 18">
            <a:extLst>
              <a:ext uri="{FF2B5EF4-FFF2-40B4-BE49-F238E27FC236}">
                <a16:creationId xmlns:a16="http://schemas.microsoft.com/office/drawing/2014/main" id="{E20103CD-25DF-4809-BD95-46D2DED16F7A}"/>
              </a:ext>
            </a:extLst>
          </p:cNvPr>
          <p:cNvGrpSpPr>
            <a:grpSpLocks/>
          </p:cNvGrpSpPr>
          <p:nvPr/>
        </p:nvGrpSpPr>
        <p:grpSpPr bwMode="auto">
          <a:xfrm>
            <a:off x="103188" y="5903913"/>
            <a:ext cx="711200" cy="749300"/>
            <a:chOff x="49" y="3719"/>
            <a:chExt cx="336" cy="472"/>
          </a:xfrm>
        </p:grpSpPr>
        <p:sp>
          <p:nvSpPr>
            <p:cNvPr id="1040" name="AutoShape 19">
              <a:extLst>
                <a:ext uri="{FF2B5EF4-FFF2-40B4-BE49-F238E27FC236}">
                  <a16:creationId xmlns:a16="http://schemas.microsoft.com/office/drawing/2014/main" id="{D582FFB1-3ED6-4EA6-867B-F1B48FDF5AB7}"/>
                </a:ext>
              </a:extLst>
            </p:cNvPr>
            <p:cNvSpPr>
              <a:spLocks noChangeArrowheads="1"/>
            </p:cNvSpPr>
            <p:nvPr/>
          </p:nvSpPr>
          <p:spPr bwMode="auto">
            <a:xfrm rot="-5400000">
              <a:off x="130" y="3632"/>
              <a:ext cx="150" cy="335"/>
            </a:xfrm>
            <a:prstGeom prst="parallelogram">
              <a:avLst>
                <a:gd name="adj" fmla="val 52954"/>
              </a:avLst>
            </a:pr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041" name="AutoShape 20">
              <a:extLst>
                <a:ext uri="{FF2B5EF4-FFF2-40B4-BE49-F238E27FC236}">
                  <a16:creationId xmlns:a16="http://schemas.microsoft.com/office/drawing/2014/main" id="{BCB414D2-3603-4B92-A5D1-C1D90FE3BB28}"/>
                </a:ext>
              </a:extLst>
            </p:cNvPr>
            <p:cNvSpPr>
              <a:spLocks noChangeArrowheads="1"/>
            </p:cNvSpPr>
            <p:nvPr/>
          </p:nvSpPr>
          <p:spPr bwMode="auto">
            <a:xfrm rot="-5400000">
              <a:off x="141" y="3786"/>
              <a:ext cx="151" cy="335"/>
            </a:xfrm>
            <a:prstGeom prst="parallelogram">
              <a:avLst>
                <a:gd name="adj" fmla="val 52954"/>
              </a:avLst>
            </a:pr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042" name="AutoShape 21">
              <a:extLst>
                <a:ext uri="{FF2B5EF4-FFF2-40B4-BE49-F238E27FC236}">
                  <a16:creationId xmlns:a16="http://schemas.microsoft.com/office/drawing/2014/main" id="{CD0D3BA3-5688-4A12-8130-99052428AAD9}"/>
                </a:ext>
              </a:extLst>
            </p:cNvPr>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grpSp>
      <p:sp>
        <p:nvSpPr>
          <p:cNvPr id="1033" name="Rectangle 22">
            <a:extLst>
              <a:ext uri="{FF2B5EF4-FFF2-40B4-BE49-F238E27FC236}">
                <a16:creationId xmlns:a16="http://schemas.microsoft.com/office/drawing/2014/main" id="{99958299-5197-4460-9BA6-F96D74FDB163}"/>
              </a:ext>
            </a:extLst>
          </p:cNvPr>
          <p:cNvSpPr>
            <a:spLocks noGrp="1" noChangeArrowheads="1"/>
          </p:cNvSpPr>
          <p:nvPr>
            <p:ph type="title"/>
          </p:nvPr>
        </p:nvSpPr>
        <p:spPr bwMode="auto">
          <a:xfrm>
            <a:off x="812800" y="152400"/>
            <a:ext cx="11176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grpSp>
        <p:nvGrpSpPr>
          <p:cNvPr id="1034" name="Group 23">
            <a:extLst>
              <a:ext uri="{FF2B5EF4-FFF2-40B4-BE49-F238E27FC236}">
                <a16:creationId xmlns:a16="http://schemas.microsoft.com/office/drawing/2014/main" id="{8774F768-5672-4988-B9D3-08D60033ECC2}"/>
              </a:ext>
            </a:extLst>
          </p:cNvPr>
          <p:cNvGrpSpPr>
            <a:grpSpLocks/>
          </p:cNvGrpSpPr>
          <p:nvPr/>
        </p:nvGrpSpPr>
        <p:grpSpPr bwMode="auto">
          <a:xfrm>
            <a:off x="10920413" y="731838"/>
            <a:ext cx="985837" cy="533400"/>
            <a:chOff x="5159" y="461"/>
            <a:chExt cx="466" cy="336"/>
          </a:xfrm>
        </p:grpSpPr>
        <p:sp>
          <p:nvSpPr>
            <p:cNvPr id="1037" name="AutoShape 24">
              <a:extLst>
                <a:ext uri="{FF2B5EF4-FFF2-40B4-BE49-F238E27FC236}">
                  <a16:creationId xmlns:a16="http://schemas.microsoft.com/office/drawing/2014/main" id="{D6FCFD4D-392C-468D-84C6-5554A106C457}"/>
                </a:ext>
              </a:extLst>
            </p:cNvPr>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038" name="AutoShape 25">
              <a:extLst>
                <a:ext uri="{FF2B5EF4-FFF2-40B4-BE49-F238E27FC236}">
                  <a16:creationId xmlns:a16="http://schemas.microsoft.com/office/drawing/2014/main" id="{3FAFE630-B1E3-4222-AA13-39984CE18FBD}"/>
                </a:ext>
              </a:extLst>
            </p:cNvPr>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sp>
          <p:nvSpPr>
            <p:cNvPr id="1039" name="AutoShape 26">
              <a:extLst>
                <a:ext uri="{FF2B5EF4-FFF2-40B4-BE49-F238E27FC236}">
                  <a16:creationId xmlns:a16="http://schemas.microsoft.com/office/drawing/2014/main" id="{FE4EE553-2D9B-48EF-8AE7-7917DB6E1882}"/>
                </a:ext>
              </a:extLst>
            </p:cNvPr>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Times New Roman" panose="02020603050405020304" pitchFamily="18" charset="0"/>
                  <a:ea typeface="黑体" panose="02010609060101010101" pitchFamily="49" charset="-122"/>
                </a:defRPr>
              </a:lvl1pPr>
              <a:lvl2pPr marL="742950" indent="-285750" algn="ctr">
                <a:defRPr sz="2400">
                  <a:solidFill>
                    <a:schemeClr val="tx1"/>
                  </a:solidFill>
                  <a:latin typeface="Times New Roman" panose="02020603050405020304" pitchFamily="18" charset="0"/>
                  <a:ea typeface="黑体" panose="02010609060101010101" pitchFamily="49" charset="-122"/>
                </a:defRPr>
              </a:lvl2pPr>
              <a:lvl3pPr marL="1143000" indent="-228600" algn="ctr">
                <a:defRPr sz="2400">
                  <a:solidFill>
                    <a:schemeClr val="tx1"/>
                  </a:solidFill>
                  <a:latin typeface="Times New Roman" panose="02020603050405020304" pitchFamily="18" charset="0"/>
                  <a:ea typeface="黑体" panose="02010609060101010101" pitchFamily="49" charset="-122"/>
                </a:defRPr>
              </a:lvl3pPr>
              <a:lvl4pPr marL="1600200" indent="-228600" algn="ctr">
                <a:defRPr sz="2400">
                  <a:solidFill>
                    <a:schemeClr val="tx1"/>
                  </a:solidFill>
                  <a:latin typeface="Times New Roman" panose="02020603050405020304" pitchFamily="18" charset="0"/>
                  <a:ea typeface="黑体" panose="02010609060101010101" pitchFamily="49" charset="-122"/>
                </a:defRPr>
              </a:lvl4pPr>
              <a:lvl5pPr marL="2057400" indent="-228600" algn="ctr">
                <a:defRPr sz="2400">
                  <a:solidFill>
                    <a:schemeClr val="tx1"/>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defRPr/>
              </a:pPr>
              <a:endParaRPr lang="zh-CN" altLang="en-US"/>
            </a:p>
          </p:txBody>
        </p:sp>
      </p:grpSp>
    </p:spTree>
  </p:cSld>
  <p:clrMap bg1="dk2" tx1="lt1" bg2="dk1" tx2="lt2" accent1="accent1" accent2="accent2" accent3="accent3" accent4="accent4" accent5="accent5" accent6="accent6" hlink="hlink" folHlink="folHlink"/>
  <p:sldLayoutIdLst>
    <p:sldLayoutId id="2147483939"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Lst>
  <p:hf hdr="0"/>
  <p:txStyles>
    <p:titleStyle>
      <a:lvl1pPr algn="l" rtl="0" eaLnBrk="0" fontAlgn="base" hangingPunct="0">
        <a:spcBef>
          <a:spcPct val="0"/>
        </a:spcBef>
        <a:spcAft>
          <a:spcPct val="0"/>
        </a:spcAft>
        <a:defRPr kumimoji="1" sz="3600">
          <a:solidFill>
            <a:srgbClr val="993300"/>
          </a:solidFill>
          <a:latin typeface="+mj-lt"/>
          <a:ea typeface="+mj-ea"/>
          <a:cs typeface="+mj-cs"/>
        </a:defRPr>
      </a:lvl1pPr>
      <a:lvl2pPr algn="l" rtl="0" eaLnBrk="0" fontAlgn="base" hangingPunct="0">
        <a:spcBef>
          <a:spcPct val="0"/>
        </a:spcBef>
        <a:spcAft>
          <a:spcPct val="0"/>
        </a:spcAft>
        <a:defRPr kumimoji="1" sz="3600">
          <a:solidFill>
            <a:srgbClr val="993300"/>
          </a:solidFill>
          <a:latin typeface="Times New Roman" pitchFamily="18" charset="0"/>
          <a:ea typeface="黑体" pitchFamily="2" charset="-122"/>
        </a:defRPr>
      </a:lvl2pPr>
      <a:lvl3pPr algn="l" rtl="0" eaLnBrk="0" fontAlgn="base" hangingPunct="0">
        <a:spcBef>
          <a:spcPct val="0"/>
        </a:spcBef>
        <a:spcAft>
          <a:spcPct val="0"/>
        </a:spcAft>
        <a:defRPr kumimoji="1" sz="3600">
          <a:solidFill>
            <a:srgbClr val="993300"/>
          </a:solidFill>
          <a:latin typeface="Times New Roman" pitchFamily="18" charset="0"/>
          <a:ea typeface="黑体" pitchFamily="2" charset="-122"/>
        </a:defRPr>
      </a:lvl3pPr>
      <a:lvl4pPr algn="l" rtl="0" eaLnBrk="0" fontAlgn="base" hangingPunct="0">
        <a:spcBef>
          <a:spcPct val="0"/>
        </a:spcBef>
        <a:spcAft>
          <a:spcPct val="0"/>
        </a:spcAft>
        <a:defRPr kumimoji="1" sz="3600">
          <a:solidFill>
            <a:srgbClr val="993300"/>
          </a:solidFill>
          <a:latin typeface="Times New Roman" pitchFamily="18" charset="0"/>
          <a:ea typeface="黑体" pitchFamily="2" charset="-122"/>
        </a:defRPr>
      </a:lvl4pPr>
      <a:lvl5pPr algn="l" rtl="0" eaLnBrk="0" fontAlgn="base" hangingPunct="0">
        <a:spcBef>
          <a:spcPct val="0"/>
        </a:spcBef>
        <a:spcAft>
          <a:spcPct val="0"/>
        </a:spcAft>
        <a:defRPr kumimoji="1" sz="3600">
          <a:solidFill>
            <a:srgbClr val="993300"/>
          </a:solidFill>
          <a:latin typeface="Times New Roman" pitchFamily="18" charset="0"/>
          <a:ea typeface="黑体" pitchFamily="2" charset="-122"/>
        </a:defRPr>
      </a:lvl5pPr>
      <a:lvl6pPr marL="457200" algn="l" rtl="0" eaLnBrk="1" fontAlgn="base" hangingPunct="1">
        <a:spcBef>
          <a:spcPct val="0"/>
        </a:spcBef>
        <a:spcAft>
          <a:spcPct val="0"/>
        </a:spcAft>
        <a:defRPr kumimoji="1" sz="3600">
          <a:solidFill>
            <a:srgbClr val="993300"/>
          </a:solidFill>
          <a:latin typeface="Times New Roman" pitchFamily="18" charset="0"/>
          <a:ea typeface="黑体" pitchFamily="2" charset="-122"/>
        </a:defRPr>
      </a:lvl6pPr>
      <a:lvl7pPr marL="914400" algn="l" rtl="0" eaLnBrk="1" fontAlgn="base" hangingPunct="1">
        <a:spcBef>
          <a:spcPct val="0"/>
        </a:spcBef>
        <a:spcAft>
          <a:spcPct val="0"/>
        </a:spcAft>
        <a:defRPr kumimoji="1" sz="3600">
          <a:solidFill>
            <a:srgbClr val="993300"/>
          </a:solidFill>
          <a:latin typeface="Times New Roman" pitchFamily="18" charset="0"/>
          <a:ea typeface="黑体" pitchFamily="2" charset="-122"/>
        </a:defRPr>
      </a:lvl7pPr>
      <a:lvl8pPr marL="1371600" algn="l" rtl="0" eaLnBrk="1" fontAlgn="base" hangingPunct="1">
        <a:spcBef>
          <a:spcPct val="0"/>
        </a:spcBef>
        <a:spcAft>
          <a:spcPct val="0"/>
        </a:spcAft>
        <a:defRPr kumimoji="1" sz="3600">
          <a:solidFill>
            <a:srgbClr val="993300"/>
          </a:solidFill>
          <a:latin typeface="Times New Roman" pitchFamily="18" charset="0"/>
          <a:ea typeface="黑体" pitchFamily="2" charset="-122"/>
        </a:defRPr>
      </a:lvl8pPr>
      <a:lvl9pPr marL="1828800" algn="l" rtl="0" eaLnBrk="1" fontAlgn="base" hangingPunct="1">
        <a:spcBef>
          <a:spcPct val="0"/>
        </a:spcBef>
        <a:spcAft>
          <a:spcPct val="0"/>
        </a:spcAft>
        <a:defRPr kumimoji="1" sz="3600">
          <a:solidFill>
            <a:srgbClr val="993300"/>
          </a:solidFill>
          <a:latin typeface="Times New Roman" pitchFamily="18" charset="0"/>
          <a:ea typeface="黑体" pitchFamily="2" charset="-122"/>
        </a:defRPr>
      </a:lvl9pPr>
    </p:titleStyle>
    <p:bodyStyle>
      <a:lvl1pPr marL="342900" indent="-342900" algn="l" rtl="0" eaLnBrk="0" fontAlgn="base" hangingPunct="0">
        <a:lnSpc>
          <a:spcPct val="150000"/>
        </a:lnSpc>
        <a:spcBef>
          <a:spcPct val="0"/>
        </a:spcBef>
        <a:spcAft>
          <a:spcPct val="0"/>
        </a:spcAft>
        <a:buClr>
          <a:srgbClr val="A50021"/>
        </a:buClr>
        <a:buSzPct val="75000"/>
        <a:buFont typeface="Monotype Sorts" pitchFamily="2" charset="2"/>
        <a:buChar char="b"/>
        <a:defRPr kumimoji="1" sz="2400">
          <a:solidFill>
            <a:schemeClr val="bg2"/>
          </a:solidFill>
          <a:latin typeface="+mn-lt"/>
          <a:ea typeface="+mn-ea"/>
          <a:cs typeface="+mn-cs"/>
        </a:defRPr>
      </a:lvl1pPr>
      <a:lvl2pPr marL="742950" indent="-285750" algn="l" rtl="0" eaLnBrk="0" fontAlgn="base" hangingPunct="0">
        <a:lnSpc>
          <a:spcPct val="150000"/>
        </a:lnSpc>
        <a:spcBef>
          <a:spcPct val="0"/>
        </a:spcBef>
        <a:spcAft>
          <a:spcPct val="0"/>
        </a:spcAft>
        <a:buClr>
          <a:srgbClr val="A50021"/>
        </a:buClr>
        <a:buChar char="•"/>
        <a:defRPr kumimoji="1" sz="2000">
          <a:solidFill>
            <a:srgbClr val="0000CC"/>
          </a:solidFill>
          <a:latin typeface="+mn-lt"/>
          <a:ea typeface="+mn-ea"/>
        </a:defRPr>
      </a:lvl2pPr>
      <a:lvl3pPr marL="1143000" indent="-228600" algn="l" rtl="0" eaLnBrk="0" fontAlgn="base" hangingPunct="0">
        <a:lnSpc>
          <a:spcPct val="150000"/>
        </a:lnSpc>
        <a:spcBef>
          <a:spcPct val="0"/>
        </a:spcBef>
        <a:spcAft>
          <a:spcPct val="0"/>
        </a:spcAft>
        <a:buClr>
          <a:srgbClr val="A50021"/>
        </a:buClr>
        <a:buChar char="–"/>
        <a:defRPr kumimoji="1">
          <a:solidFill>
            <a:srgbClr val="FF0000"/>
          </a:solidFill>
          <a:latin typeface="+mn-lt"/>
          <a:ea typeface="+mn-ea"/>
        </a:defRPr>
      </a:lvl3pPr>
      <a:lvl4pPr marL="1600200" indent="-228600" algn="l" rtl="0" eaLnBrk="0" fontAlgn="base" hangingPunct="0">
        <a:lnSpc>
          <a:spcPct val="150000"/>
        </a:lnSpc>
        <a:spcBef>
          <a:spcPct val="0"/>
        </a:spcBef>
        <a:spcAft>
          <a:spcPct val="0"/>
        </a:spcAft>
        <a:buClr>
          <a:srgbClr val="A50021"/>
        </a:buClr>
        <a:buChar char="–"/>
        <a:defRPr kumimoji="1">
          <a:solidFill>
            <a:schemeClr val="bg2"/>
          </a:solidFill>
          <a:latin typeface="+mn-lt"/>
          <a:ea typeface="+mn-ea"/>
        </a:defRPr>
      </a:lvl4pPr>
      <a:lvl5pPr marL="2057400" indent="-228600" algn="l" rtl="0" eaLnBrk="0" fontAlgn="base" hangingPunct="0">
        <a:lnSpc>
          <a:spcPct val="150000"/>
        </a:lnSpc>
        <a:spcBef>
          <a:spcPct val="0"/>
        </a:spcBef>
        <a:spcAft>
          <a:spcPct val="0"/>
        </a:spcAft>
        <a:buClr>
          <a:srgbClr val="A50021"/>
        </a:buClr>
        <a:buChar char="»"/>
        <a:defRPr kumimoji="1" b="1">
          <a:solidFill>
            <a:schemeClr val="bg2"/>
          </a:solidFill>
          <a:latin typeface="+mn-lt"/>
          <a:ea typeface="+mn-ea"/>
        </a:defRPr>
      </a:lvl5pPr>
      <a:lvl6pPr marL="2514600" indent="-228600" algn="l" rtl="0" eaLnBrk="1" fontAlgn="base" hangingPunct="1">
        <a:lnSpc>
          <a:spcPct val="140000"/>
        </a:lnSpc>
        <a:spcBef>
          <a:spcPct val="20000"/>
        </a:spcBef>
        <a:spcAft>
          <a:spcPct val="0"/>
        </a:spcAft>
        <a:buClr>
          <a:srgbClr val="A50021"/>
        </a:buClr>
        <a:buChar char="»"/>
        <a:defRPr kumimoji="1" b="1">
          <a:solidFill>
            <a:schemeClr val="bg2"/>
          </a:solidFill>
          <a:latin typeface="+mn-lt"/>
          <a:ea typeface="+mn-ea"/>
        </a:defRPr>
      </a:lvl6pPr>
      <a:lvl7pPr marL="2971800" indent="-228600" algn="l" rtl="0" eaLnBrk="1" fontAlgn="base" hangingPunct="1">
        <a:lnSpc>
          <a:spcPct val="140000"/>
        </a:lnSpc>
        <a:spcBef>
          <a:spcPct val="20000"/>
        </a:spcBef>
        <a:spcAft>
          <a:spcPct val="0"/>
        </a:spcAft>
        <a:buClr>
          <a:srgbClr val="A50021"/>
        </a:buClr>
        <a:buChar char="»"/>
        <a:defRPr kumimoji="1" b="1">
          <a:solidFill>
            <a:schemeClr val="bg2"/>
          </a:solidFill>
          <a:latin typeface="+mn-lt"/>
          <a:ea typeface="+mn-ea"/>
        </a:defRPr>
      </a:lvl7pPr>
      <a:lvl8pPr marL="3429000" indent="-228600" algn="l" rtl="0" eaLnBrk="1" fontAlgn="base" hangingPunct="1">
        <a:lnSpc>
          <a:spcPct val="140000"/>
        </a:lnSpc>
        <a:spcBef>
          <a:spcPct val="20000"/>
        </a:spcBef>
        <a:spcAft>
          <a:spcPct val="0"/>
        </a:spcAft>
        <a:buClr>
          <a:srgbClr val="A50021"/>
        </a:buClr>
        <a:buChar char="»"/>
        <a:defRPr kumimoji="1" b="1">
          <a:solidFill>
            <a:schemeClr val="bg2"/>
          </a:solidFill>
          <a:latin typeface="+mn-lt"/>
          <a:ea typeface="+mn-ea"/>
        </a:defRPr>
      </a:lvl8pPr>
      <a:lvl9pPr marL="3886200" indent="-228600" algn="l" rtl="0" eaLnBrk="1" fontAlgn="base" hangingPunct="1">
        <a:lnSpc>
          <a:spcPct val="140000"/>
        </a:lnSpc>
        <a:spcBef>
          <a:spcPct val="20000"/>
        </a:spcBef>
        <a:spcAft>
          <a:spcPct val="0"/>
        </a:spcAft>
        <a:buClr>
          <a:srgbClr val="A50021"/>
        </a:buClr>
        <a:buChar char="»"/>
        <a:defRPr kumimoji="1" b="1">
          <a:solidFill>
            <a:schemeClr val="bg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6" descr="http://pica.nipic.com/2007-11-16/200711160412662_2.jpg">
            <a:extLst>
              <a:ext uri="{FF2B5EF4-FFF2-40B4-BE49-F238E27FC236}">
                <a16:creationId xmlns:a16="http://schemas.microsoft.com/office/drawing/2014/main" id="{1349F237-C920-45A5-99AA-26E934D74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1244600"/>
            <a:ext cx="3802063"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副标题 444429">
            <a:extLst>
              <a:ext uri="{FF2B5EF4-FFF2-40B4-BE49-F238E27FC236}">
                <a16:creationId xmlns:a16="http://schemas.microsoft.com/office/drawing/2014/main" id="{D88DFE07-8E20-4C39-9933-339A2C0FE643}"/>
              </a:ext>
            </a:extLst>
          </p:cNvPr>
          <p:cNvSpPr txBox="1">
            <a:spLocks noChangeArrowheads="1"/>
          </p:cNvSpPr>
          <p:nvPr/>
        </p:nvSpPr>
        <p:spPr bwMode="auto">
          <a:xfrm>
            <a:off x="6149975" y="2312988"/>
            <a:ext cx="43418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1" fontAlgn="base" hangingPunct="1">
              <a:lnSpc>
                <a:spcPct val="140000"/>
              </a:lnSpc>
              <a:spcBef>
                <a:spcPct val="20000"/>
              </a:spcBef>
              <a:spcAft>
                <a:spcPct val="0"/>
              </a:spcAft>
              <a:buClr>
                <a:srgbClr val="A50021"/>
              </a:buClr>
              <a:buSzPct val="75000"/>
              <a:buFont typeface="Monotype Sorts" pitchFamily="2" charset="2"/>
              <a:buChar char="b"/>
              <a:defRPr kumimoji="1" sz="2400">
                <a:solidFill>
                  <a:schemeClr val="bg2"/>
                </a:solidFill>
                <a:latin typeface="+mn-lt"/>
                <a:ea typeface="+mn-ea"/>
                <a:cs typeface="+mn-cs"/>
              </a:defRPr>
            </a:lvl1pPr>
            <a:lvl2pPr marL="742950" indent="-285750" algn="l" rtl="0" eaLnBrk="1" fontAlgn="base" hangingPunct="1">
              <a:lnSpc>
                <a:spcPct val="140000"/>
              </a:lnSpc>
              <a:spcBef>
                <a:spcPct val="20000"/>
              </a:spcBef>
              <a:spcAft>
                <a:spcPct val="0"/>
              </a:spcAft>
              <a:buClr>
                <a:srgbClr val="A50021"/>
              </a:buClr>
              <a:buChar char="•"/>
              <a:defRPr kumimoji="1" sz="2000">
                <a:solidFill>
                  <a:srgbClr val="0000CC"/>
                </a:solidFill>
                <a:latin typeface="+mn-lt"/>
                <a:ea typeface="+mn-ea"/>
              </a:defRPr>
            </a:lvl2pPr>
            <a:lvl3pPr marL="1143000" indent="-228600" algn="l" rtl="0" eaLnBrk="1" fontAlgn="base" hangingPunct="1">
              <a:lnSpc>
                <a:spcPct val="140000"/>
              </a:lnSpc>
              <a:spcBef>
                <a:spcPct val="20000"/>
              </a:spcBef>
              <a:spcAft>
                <a:spcPct val="0"/>
              </a:spcAft>
              <a:buClr>
                <a:srgbClr val="A50021"/>
              </a:buClr>
              <a:buChar char="–"/>
              <a:defRPr kumimoji="1">
                <a:solidFill>
                  <a:srgbClr val="FF0000"/>
                </a:solidFill>
                <a:latin typeface="+mn-lt"/>
                <a:ea typeface="+mn-ea"/>
              </a:defRPr>
            </a:lvl3pPr>
            <a:lvl4pPr marL="1600200" indent="-228600" algn="l" rtl="0" eaLnBrk="1" fontAlgn="base" hangingPunct="1">
              <a:lnSpc>
                <a:spcPct val="140000"/>
              </a:lnSpc>
              <a:spcBef>
                <a:spcPct val="20000"/>
              </a:spcBef>
              <a:spcAft>
                <a:spcPct val="0"/>
              </a:spcAft>
              <a:buClr>
                <a:srgbClr val="A50021"/>
              </a:buClr>
              <a:buChar char="–"/>
              <a:defRPr kumimoji="1">
                <a:solidFill>
                  <a:schemeClr val="bg2"/>
                </a:solidFill>
                <a:latin typeface="+mn-lt"/>
                <a:ea typeface="+mn-ea"/>
              </a:defRPr>
            </a:lvl4pPr>
            <a:lvl5pPr marL="2057400" indent="-228600" algn="l" rtl="0" eaLnBrk="1" fontAlgn="base" hangingPunct="1">
              <a:lnSpc>
                <a:spcPct val="140000"/>
              </a:lnSpc>
              <a:spcBef>
                <a:spcPct val="20000"/>
              </a:spcBef>
              <a:spcAft>
                <a:spcPct val="0"/>
              </a:spcAft>
              <a:buClr>
                <a:srgbClr val="A50021"/>
              </a:buClr>
              <a:buChar char="»"/>
              <a:defRPr kumimoji="1" b="1">
                <a:solidFill>
                  <a:schemeClr val="bg2"/>
                </a:solidFill>
                <a:latin typeface="+mn-lt"/>
                <a:ea typeface="+mn-ea"/>
              </a:defRPr>
            </a:lvl5pPr>
            <a:lvl6pPr marL="2514600" indent="-228600" algn="l" rtl="0" eaLnBrk="1" fontAlgn="base" hangingPunct="1">
              <a:lnSpc>
                <a:spcPct val="140000"/>
              </a:lnSpc>
              <a:spcBef>
                <a:spcPct val="20000"/>
              </a:spcBef>
              <a:spcAft>
                <a:spcPct val="0"/>
              </a:spcAft>
              <a:buClr>
                <a:srgbClr val="A50021"/>
              </a:buClr>
              <a:buChar char="»"/>
              <a:defRPr kumimoji="1" b="1">
                <a:solidFill>
                  <a:schemeClr val="bg2"/>
                </a:solidFill>
                <a:latin typeface="+mn-lt"/>
                <a:ea typeface="+mn-ea"/>
              </a:defRPr>
            </a:lvl6pPr>
            <a:lvl7pPr marL="2971800" indent="-228600" algn="l" rtl="0" eaLnBrk="1" fontAlgn="base" hangingPunct="1">
              <a:lnSpc>
                <a:spcPct val="140000"/>
              </a:lnSpc>
              <a:spcBef>
                <a:spcPct val="20000"/>
              </a:spcBef>
              <a:spcAft>
                <a:spcPct val="0"/>
              </a:spcAft>
              <a:buClr>
                <a:srgbClr val="A50021"/>
              </a:buClr>
              <a:buChar char="»"/>
              <a:defRPr kumimoji="1" b="1">
                <a:solidFill>
                  <a:schemeClr val="bg2"/>
                </a:solidFill>
                <a:latin typeface="+mn-lt"/>
                <a:ea typeface="+mn-ea"/>
              </a:defRPr>
            </a:lvl7pPr>
            <a:lvl8pPr marL="3429000" indent="-228600" algn="l" rtl="0" eaLnBrk="1" fontAlgn="base" hangingPunct="1">
              <a:lnSpc>
                <a:spcPct val="140000"/>
              </a:lnSpc>
              <a:spcBef>
                <a:spcPct val="20000"/>
              </a:spcBef>
              <a:spcAft>
                <a:spcPct val="0"/>
              </a:spcAft>
              <a:buClr>
                <a:srgbClr val="A50021"/>
              </a:buClr>
              <a:buChar char="»"/>
              <a:defRPr kumimoji="1" b="1">
                <a:solidFill>
                  <a:schemeClr val="bg2"/>
                </a:solidFill>
                <a:latin typeface="+mn-lt"/>
                <a:ea typeface="+mn-ea"/>
              </a:defRPr>
            </a:lvl8pPr>
            <a:lvl9pPr marL="3886200" indent="-228600" algn="l" rtl="0" eaLnBrk="1" fontAlgn="base" hangingPunct="1">
              <a:lnSpc>
                <a:spcPct val="140000"/>
              </a:lnSpc>
              <a:spcBef>
                <a:spcPct val="20000"/>
              </a:spcBef>
              <a:spcAft>
                <a:spcPct val="0"/>
              </a:spcAft>
              <a:buClr>
                <a:srgbClr val="A50021"/>
              </a:buClr>
              <a:buChar char="»"/>
              <a:defRPr kumimoji="1" b="1">
                <a:solidFill>
                  <a:schemeClr val="bg2"/>
                </a:solidFill>
                <a:latin typeface="+mn-lt"/>
                <a:ea typeface="+mn-ea"/>
              </a:defRPr>
            </a:lvl9pPr>
          </a:lstStyle>
          <a:p>
            <a:pPr marL="0" indent="0" algn="ctr">
              <a:buFont typeface="Monotype Sorts" pitchFamily="2" charset="2"/>
              <a:buNone/>
              <a:defRPr/>
            </a:pPr>
            <a:r>
              <a:rPr lang="zh-CN" altLang="en-US" sz="3200" kern="0" dirty="0">
                <a:cs typeface="Times New Roman" panose="02020603050405020304" pitchFamily="18" charset="0"/>
              </a:rPr>
              <a:t>变治法</a:t>
            </a:r>
          </a:p>
          <a:p>
            <a:pPr marL="0" indent="0" algn="ctr">
              <a:buFont typeface="Monotype Sorts" pitchFamily="2" charset="2"/>
              <a:buNone/>
              <a:defRPr/>
            </a:pPr>
            <a:r>
              <a:rPr lang="en-US" altLang="zh-CN" sz="3200" kern="0" dirty="0">
                <a:solidFill>
                  <a:srgbClr val="800000"/>
                </a:solidFill>
                <a:cs typeface="Times New Roman" panose="02020603050405020304" pitchFamily="18" charset="0"/>
              </a:rPr>
              <a:t>Transform &amp; Conquer</a:t>
            </a:r>
            <a:endParaRPr lang="zh-CN" altLang="en-US" sz="3200" kern="0" dirty="0">
              <a:solidFill>
                <a:srgbClr val="800000"/>
              </a:solidFill>
              <a:cs typeface="Times New Roman" panose="02020603050405020304" pitchFamily="18" charset="0"/>
            </a:endParaRPr>
          </a:p>
        </p:txBody>
      </p:sp>
      <p:sp>
        <p:nvSpPr>
          <p:cNvPr id="5124" name="标题 444428">
            <a:extLst>
              <a:ext uri="{FF2B5EF4-FFF2-40B4-BE49-F238E27FC236}">
                <a16:creationId xmlns:a16="http://schemas.microsoft.com/office/drawing/2014/main" id="{7B243A37-F3FD-430A-AEAE-BABB15874756}"/>
              </a:ext>
            </a:extLst>
          </p:cNvPr>
          <p:cNvSpPr txBox="1">
            <a:spLocks noChangeArrowheads="1"/>
          </p:cNvSpPr>
          <p:nvPr/>
        </p:nvSpPr>
        <p:spPr bwMode="auto">
          <a:xfrm>
            <a:off x="6608763" y="1204913"/>
            <a:ext cx="370522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a:lnSpc>
                <a:spcPct val="100000"/>
              </a:lnSpc>
              <a:buClrTx/>
              <a:buSzTx/>
              <a:buFontTx/>
              <a:buNone/>
            </a:pPr>
            <a:r>
              <a:rPr lang="en-US" altLang="zh-CN" sz="4800"/>
              <a:t>Chapter 6</a:t>
            </a:r>
            <a:endParaRPr lang="zh-CN" altLang="en-US" sz="480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6">
            <a:extLst>
              <a:ext uri="{FF2B5EF4-FFF2-40B4-BE49-F238E27FC236}">
                <a16:creationId xmlns:a16="http://schemas.microsoft.com/office/drawing/2014/main" id="{DD66650A-C735-48D0-8C66-810588CD7DD6}"/>
              </a:ext>
            </a:extLst>
          </p:cNvPr>
          <p:cNvSpPr>
            <a:spLocks noChangeArrowheads="1"/>
          </p:cNvSpPr>
          <p:nvPr/>
        </p:nvSpPr>
        <p:spPr bwMode="auto">
          <a:xfrm>
            <a:off x="2063750" y="1196975"/>
            <a:ext cx="8451850" cy="5588000"/>
          </a:xfrm>
          <a:prstGeom prst="roundRect">
            <a:avLst>
              <a:gd name="adj" fmla="val 3144"/>
            </a:avLst>
          </a:prstGeom>
          <a:solidFill>
            <a:srgbClr val="FFFFCC"/>
          </a:solidFill>
          <a:ln w="12700" algn="ctr">
            <a:solidFill>
              <a:srgbClr val="008000"/>
            </a:solidFill>
            <a:round/>
            <a:headEnd/>
            <a:tailEnd/>
          </a:ln>
        </p:spPr>
        <p:txBody>
          <a:bodyPr wrap="none" bIns="82800" anchor="ct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4" name="Rectangle 3">
            <a:extLst>
              <a:ext uri="{FF2B5EF4-FFF2-40B4-BE49-F238E27FC236}">
                <a16:creationId xmlns:a16="http://schemas.microsoft.com/office/drawing/2014/main" id="{7841F589-CD3E-4DA4-A259-8421945C3881}"/>
              </a:ext>
            </a:extLst>
          </p:cNvPr>
          <p:cNvSpPr txBox="1">
            <a:spLocks noRot="1" noChangeArrowheads="1"/>
          </p:cNvSpPr>
          <p:nvPr/>
        </p:nvSpPr>
        <p:spPr>
          <a:xfrm>
            <a:off x="1541463" y="1185863"/>
            <a:ext cx="8688387" cy="5411787"/>
          </a:xfrm>
          <a:prstGeom prst="rect">
            <a:avLst/>
          </a:prstGeom>
        </p:spPr>
        <p:txBody>
          <a:bodyPr/>
          <a:lstStyle/>
          <a:p>
            <a:pPr marL="1022350" lvl="2" indent="-350838">
              <a:lnSpc>
                <a:spcPct val="150000"/>
              </a:lnSpc>
              <a:spcBef>
                <a:spcPts val="0"/>
              </a:spcBef>
              <a:buClr>
                <a:schemeClr val="accent1"/>
              </a:buClr>
              <a:buSzPct val="65000"/>
              <a:defRPr/>
            </a:pPr>
            <a:r>
              <a:rPr lang="zh-CN" altLang="en-US" sz="2000" kern="0" dirty="0">
                <a:solidFill>
                  <a:schemeClr val="bg2"/>
                </a:solidFill>
                <a:latin typeface="+mn-lt"/>
                <a:ea typeface="+mn-ea"/>
              </a:rPr>
              <a:t>算法 </a:t>
            </a:r>
            <a:r>
              <a:rPr lang="en-US" altLang="zh-CN" sz="2000" kern="0" dirty="0" err="1">
                <a:solidFill>
                  <a:schemeClr val="bg2"/>
                </a:solidFill>
                <a:latin typeface="+mn-lt"/>
                <a:ea typeface="+mn-ea"/>
              </a:rPr>
              <a:t>PresortMode</a:t>
            </a:r>
            <a:r>
              <a:rPr lang="en-US" altLang="zh-CN" sz="2000" kern="0" dirty="0">
                <a:solidFill>
                  <a:schemeClr val="bg2"/>
                </a:solidFill>
                <a:latin typeface="+mn-lt"/>
                <a:ea typeface="+mn-ea"/>
              </a:rPr>
              <a:t> ( A[0...n-1] ) </a:t>
            </a:r>
            <a:r>
              <a:rPr lang="en-US" altLang="zh-CN" sz="2000" kern="0" dirty="0">
                <a:solidFill>
                  <a:srgbClr val="FF0000"/>
                </a:solidFill>
                <a:latin typeface="+mn-lt"/>
                <a:ea typeface="+mn-ea"/>
              </a:rPr>
              <a:t>//</a:t>
            </a:r>
            <a:r>
              <a:rPr lang="zh-CN" altLang="en-US" sz="2000" kern="0" dirty="0">
                <a:solidFill>
                  <a:srgbClr val="FF0000"/>
                </a:solidFill>
              </a:rPr>
              <a:t>非行程算法</a:t>
            </a:r>
            <a:r>
              <a:rPr lang="zh-CN" altLang="en-US" sz="2000" kern="0" dirty="0">
                <a:solidFill>
                  <a:schemeClr val="bg2"/>
                </a:solidFill>
              </a:rPr>
              <a:t>（比较次数 </a:t>
            </a:r>
            <a:r>
              <a:rPr lang="en-US" altLang="zh-CN" sz="2000" kern="0" dirty="0">
                <a:solidFill>
                  <a:schemeClr val="bg2"/>
                </a:solidFill>
              </a:rPr>
              <a:t>n-1</a:t>
            </a:r>
            <a:r>
              <a:rPr lang="zh-CN" altLang="en-US" sz="2000" kern="0" dirty="0">
                <a:solidFill>
                  <a:schemeClr val="bg2"/>
                </a:solidFill>
              </a:rPr>
              <a:t>）</a:t>
            </a:r>
            <a:endParaRPr lang="en-US" altLang="zh-CN" sz="2000" kern="0" dirty="0">
              <a:solidFill>
                <a:schemeClr val="bg2"/>
              </a:solidFill>
              <a:latin typeface="+mn-lt"/>
              <a:ea typeface="+mn-ea"/>
            </a:endParaRPr>
          </a:p>
          <a:p>
            <a:pPr marL="1022350" lvl="2" indent="-350838">
              <a:lnSpc>
                <a:spcPct val="150000"/>
              </a:lnSpc>
              <a:spcBef>
                <a:spcPts val="0"/>
              </a:spcBef>
              <a:buClr>
                <a:schemeClr val="accent1"/>
              </a:buClr>
              <a:buSzPct val="65000"/>
              <a:defRPr/>
            </a:pPr>
            <a:r>
              <a:rPr lang="en-US" altLang="zh-CN" sz="2000" kern="0" dirty="0">
                <a:solidFill>
                  <a:schemeClr val="bg2"/>
                </a:solidFill>
                <a:latin typeface="+mn-lt"/>
                <a:ea typeface="+mn-ea"/>
              </a:rPr>
              <a:t>   </a:t>
            </a:r>
            <a:r>
              <a:rPr lang="zh-CN" altLang="en-US" sz="2000" kern="0" dirty="0">
                <a:solidFill>
                  <a:schemeClr val="bg2"/>
                </a:solidFill>
                <a:latin typeface="+mn-lt"/>
                <a:ea typeface="+mn-ea"/>
              </a:rPr>
              <a:t>数组</a:t>
            </a:r>
            <a:r>
              <a:rPr lang="en-US" altLang="zh-CN" sz="2000" kern="0" dirty="0">
                <a:solidFill>
                  <a:schemeClr val="bg2"/>
                </a:solidFill>
                <a:latin typeface="+mn-lt"/>
                <a:ea typeface="+mn-ea"/>
              </a:rPr>
              <a:t>A</a:t>
            </a:r>
            <a:r>
              <a:rPr lang="zh-CN" altLang="en-US" sz="2000" kern="0" dirty="0">
                <a:solidFill>
                  <a:schemeClr val="bg2"/>
                </a:solidFill>
                <a:latin typeface="+mn-lt"/>
                <a:ea typeface="+mn-ea"/>
              </a:rPr>
              <a:t>排序   </a:t>
            </a:r>
            <a:r>
              <a:rPr lang="en-US" altLang="zh-CN" sz="2000" kern="0" dirty="0">
                <a:solidFill>
                  <a:schemeClr val="bg2"/>
                </a:solidFill>
                <a:latin typeface="+mn-lt"/>
                <a:ea typeface="+mn-ea"/>
              </a:rPr>
              <a:t>// </a:t>
            </a:r>
            <a:r>
              <a:rPr lang="zh-CN" altLang="en-US" sz="2000" kern="0" dirty="0">
                <a:solidFill>
                  <a:schemeClr val="bg2"/>
                </a:solidFill>
                <a:latin typeface="+mn-lt"/>
                <a:ea typeface="+mn-ea"/>
              </a:rPr>
              <a:t>结果如 </a:t>
            </a:r>
            <a:r>
              <a:rPr lang="en-US" altLang="zh-CN" sz="2000" kern="0" dirty="0">
                <a:solidFill>
                  <a:schemeClr val="bg2"/>
                </a:solidFill>
                <a:latin typeface="+mn-lt"/>
                <a:ea typeface="+mn-ea"/>
              </a:rPr>
              <a:t>{ 1, </a:t>
            </a:r>
            <a:r>
              <a:rPr lang="en-US" altLang="zh-CN" sz="2000" u="sng" kern="0" dirty="0">
                <a:solidFill>
                  <a:schemeClr val="bg2"/>
                </a:solidFill>
                <a:latin typeface="+mn-lt"/>
                <a:ea typeface="+mn-ea"/>
              </a:rPr>
              <a:t>5, 5, 5</a:t>
            </a:r>
            <a:r>
              <a:rPr lang="en-US" altLang="zh-CN" sz="2000" kern="0" dirty="0">
                <a:solidFill>
                  <a:schemeClr val="bg2"/>
                </a:solidFill>
                <a:latin typeface="+mn-lt"/>
                <a:ea typeface="+mn-ea"/>
              </a:rPr>
              <a:t>, 6, </a:t>
            </a:r>
            <a:r>
              <a:rPr lang="en-US" altLang="zh-CN" sz="2000" u="sng" kern="0" dirty="0">
                <a:solidFill>
                  <a:schemeClr val="bg2"/>
                </a:solidFill>
                <a:latin typeface="+mn-lt"/>
                <a:ea typeface="+mn-ea"/>
              </a:rPr>
              <a:t>7, 7</a:t>
            </a:r>
            <a:r>
              <a:rPr lang="en-US" altLang="zh-CN" sz="2000" kern="0" dirty="0">
                <a:solidFill>
                  <a:schemeClr val="bg2"/>
                </a:solidFill>
                <a:latin typeface="+mn-lt"/>
                <a:ea typeface="+mn-ea"/>
              </a:rPr>
              <a:t> }</a:t>
            </a:r>
          </a:p>
          <a:p>
            <a:pPr marL="1022350" lvl="2" indent="-350838">
              <a:lnSpc>
                <a:spcPct val="150000"/>
              </a:lnSpc>
              <a:spcBef>
                <a:spcPts val="0"/>
              </a:spcBef>
              <a:buClr>
                <a:schemeClr val="accent1"/>
              </a:buClr>
              <a:buSzPct val="65000"/>
              <a:defRPr/>
            </a:pPr>
            <a:r>
              <a:rPr lang="en-US" altLang="zh-CN" sz="2000" kern="0" dirty="0">
                <a:solidFill>
                  <a:schemeClr val="bg2"/>
                </a:solidFill>
                <a:latin typeface="+mn-lt"/>
                <a:ea typeface="+mn-ea"/>
              </a:rPr>
              <a:t>   modefrequency←1  // </a:t>
            </a:r>
            <a:r>
              <a:rPr lang="zh-CN" altLang="en-US" sz="2000" kern="0" dirty="0">
                <a:solidFill>
                  <a:schemeClr val="bg2"/>
                </a:solidFill>
                <a:latin typeface="+mn-lt"/>
                <a:ea typeface="+mn-ea"/>
              </a:rPr>
              <a:t>模式频率</a:t>
            </a:r>
          </a:p>
          <a:p>
            <a:pPr marL="1022350" lvl="2" indent="-350838">
              <a:lnSpc>
                <a:spcPct val="150000"/>
              </a:lnSpc>
              <a:spcBef>
                <a:spcPts val="0"/>
              </a:spcBef>
              <a:buClr>
                <a:schemeClr val="accent1"/>
              </a:buClr>
              <a:buSzPct val="65000"/>
              <a:defRPr/>
            </a:pPr>
            <a:r>
              <a:rPr lang="zh-CN" altLang="en-US" sz="2000" kern="0" dirty="0">
                <a:solidFill>
                  <a:schemeClr val="bg2"/>
                </a:solidFill>
                <a:latin typeface="+mn-lt"/>
                <a:ea typeface="+mn-ea"/>
              </a:rPr>
              <a:t>   </a:t>
            </a:r>
            <a:r>
              <a:rPr lang="en-US" altLang="zh-CN" sz="2000" kern="0" dirty="0" err="1">
                <a:solidFill>
                  <a:schemeClr val="bg2"/>
                </a:solidFill>
                <a:latin typeface="+mn-lt"/>
                <a:ea typeface="+mn-ea"/>
              </a:rPr>
              <a:t>modevalue←A</a:t>
            </a:r>
            <a:r>
              <a:rPr lang="en-US" altLang="zh-CN" sz="2000" kern="0" dirty="0">
                <a:solidFill>
                  <a:schemeClr val="bg2"/>
                </a:solidFill>
                <a:latin typeface="+mn-lt"/>
                <a:ea typeface="+mn-ea"/>
              </a:rPr>
              <a:t>[0]   // </a:t>
            </a:r>
            <a:r>
              <a:rPr lang="zh-CN" altLang="en-US" sz="2000" kern="0" dirty="0">
                <a:solidFill>
                  <a:schemeClr val="bg2"/>
                </a:solidFill>
                <a:latin typeface="+mn-lt"/>
                <a:ea typeface="+mn-ea"/>
              </a:rPr>
              <a:t>模式值</a:t>
            </a:r>
          </a:p>
          <a:p>
            <a:pPr marL="1022350" lvl="2" indent="-350838">
              <a:lnSpc>
                <a:spcPct val="150000"/>
              </a:lnSpc>
              <a:spcBef>
                <a:spcPts val="0"/>
              </a:spcBef>
              <a:buClr>
                <a:schemeClr val="accent1"/>
              </a:buClr>
              <a:buSzPct val="65000"/>
              <a:defRPr/>
            </a:pPr>
            <a:r>
              <a:rPr lang="zh-CN" altLang="en-US" sz="2000" kern="0" dirty="0">
                <a:solidFill>
                  <a:schemeClr val="bg2"/>
                </a:solidFill>
                <a:latin typeface="+mn-lt"/>
                <a:ea typeface="+mn-ea"/>
              </a:rPr>
              <a:t>   </a:t>
            </a:r>
            <a:r>
              <a:rPr lang="en-US" altLang="zh-CN" sz="2000" kern="0" dirty="0">
                <a:solidFill>
                  <a:schemeClr val="bg2"/>
                </a:solidFill>
                <a:latin typeface="+mn-lt"/>
                <a:ea typeface="+mn-ea"/>
              </a:rPr>
              <a:t>for  i←0 to n-2 do</a:t>
            </a:r>
          </a:p>
          <a:p>
            <a:pPr marL="1022350" lvl="2" indent="-350838">
              <a:lnSpc>
                <a:spcPct val="150000"/>
              </a:lnSpc>
              <a:spcBef>
                <a:spcPts val="0"/>
              </a:spcBef>
              <a:buClr>
                <a:schemeClr val="accent1"/>
              </a:buClr>
              <a:buSzPct val="65000"/>
              <a:defRPr/>
            </a:pPr>
            <a:r>
              <a:rPr lang="en-US" altLang="zh-CN" sz="2000" kern="0" dirty="0">
                <a:solidFill>
                  <a:schemeClr val="bg2"/>
                </a:solidFill>
                <a:latin typeface="+mn-lt"/>
                <a:ea typeface="+mn-ea"/>
              </a:rPr>
              <a:t>        currentfrequency←1  // </a:t>
            </a:r>
            <a:r>
              <a:rPr lang="zh-CN" altLang="en-US" sz="2000" kern="0" dirty="0">
                <a:solidFill>
                  <a:schemeClr val="bg2"/>
                </a:solidFill>
                <a:latin typeface="+mn-lt"/>
                <a:ea typeface="+mn-ea"/>
              </a:rPr>
              <a:t>当前频率</a:t>
            </a:r>
          </a:p>
          <a:p>
            <a:pPr marL="1022350" lvl="2" indent="-350838">
              <a:lnSpc>
                <a:spcPct val="150000"/>
              </a:lnSpc>
              <a:spcBef>
                <a:spcPts val="0"/>
              </a:spcBef>
              <a:buClr>
                <a:schemeClr val="accent1"/>
              </a:buClr>
              <a:buSzPct val="65000"/>
              <a:defRPr/>
            </a:pPr>
            <a:r>
              <a:rPr lang="zh-CN" altLang="en-US" sz="2000" kern="0" dirty="0">
                <a:solidFill>
                  <a:schemeClr val="bg2"/>
                </a:solidFill>
                <a:latin typeface="+mn-lt"/>
                <a:ea typeface="+mn-ea"/>
              </a:rPr>
              <a:t>        </a:t>
            </a:r>
            <a:r>
              <a:rPr lang="en-US" altLang="zh-CN" sz="2000" kern="0" dirty="0">
                <a:solidFill>
                  <a:schemeClr val="bg2"/>
                </a:solidFill>
                <a:latin typeface="+mn-lt"/>
                <a:ea typeface="+mn-ea"/>
              </a:rPr>
              <a:t>if  A[</a:t>
            </a:r>
            <a:r>
              <a:rPr lang="en-US" altLang="zh-CN" sz="2000" kern="0" baseline="-25000" dirty="0">
                <a:solidFill>
                  <a:schemeClr val="bg2"/>
                </a:solidFill>
                <a:latin typeface="+mn-lt"/>
                <a:ea typeface="+mn-ea"/>
              </a:rPr>
              <a:t> </a:t>
            </a:r>
            <a:r>
              <a:rPr lang="en-US" altLang="zh-CN" sz="2000" kern="0" dirty="0" err="1">
                <a:solidFill>
                  <a:schemeClr val="bg2"/>
                </a:solidFill>
                <a:latin typeface="+mn-lt"/>
                <a:ea typeface="+mn-ea"/>
              </a:rPr>
              <a:t>i</a:t>
            </a:r>
            <a:r>
              <a:rPr lang="en-US" altLang="zh-CN" sz="2000" kern="0" baseline="-25000" dirty="0">
                <a:solidFill>
                  <a:schemeClr val="bg2"/>
                </a:solidFill>
                <a:latin typeface="+mn-lt"/>
                <a:ea typeface="+mn-ea"/>
              </a:rPr>
              <a:t> </a:t>
            </a:r>
            <a:r>
              <a:rPr lang="en-US" altLang="zh-CN" sz="2000" kern="0" dirty="0">
                <a:solidFill>
                  <a:schemeClr val="bg2"/>
                </a:solidFill>
                <a:latin typeface="+mn-lt"/>
                <a:ea typeface="+mn-ea"/>
              </a:rPr>
              <a:t>] = A[</a:t>
            </a:r>
            <a:r>
              <a:rPr lang="en-US" altLang="zh-CN" sz="2000" kern="0" baseline="-25000" dirty="0">
                <a:solidFill>
                  <a:schemeClr val="bg2"/>
                </a:solidFill>
                <a:latin typeface="+mn-lt"/>
                <a:ea typeface="+mn-ea"/>
              </a:rPr>
              <a:t> </a:t>
            </a:r>
            <a:r>
              <a:rPr lang="en-US" altLang="zh-CN" sz="2000" kern="0" dirty="0">
                <a:solidFill>
                  <a:schemeClr val="bg2"/>
                </a:solidFill>
                <a:latin typeface="+mn-lt"/>
                <a:ea typeface="+mn-ea"/>
              </a:rPr>
              <a:t>i+1]</a:t>
            </a:r>
          </a:p>
          <a:p>
            <a:pPr marL="1022350" lvl="2" indent="-350838">
              <a:lnSpc>
                <a:spcPct val="150000"/>
              </a:lnSpc>
              <a:spcBef>
                <a:spcPts val="0"/>
              </a:spcBef>
              <a:buClr>
                <a:schemeClr val="accent1"/>
              </a:buClr>
              <a:buSzPct val="65000"/>
              <a:defRPr/>
            </a:pPr>
            <a:r>
              <a:rPr lang="en-US" altLang="zh-CN" sz="2000" kern="0" dirty="0">
                <a:solidFill>
                  <a:schemeClr val="bg2"/>
                </a:solidFill>
                <a:latin typeface="+mn-lt"/>
                <a:ea typeface="+mn-ea"/>
              </a:rPr>
              <a:t>            </a:t>
            </a:r>
            <a:r>
              <a:rPr lang="en-US" altLang="zh-CN" sz="2000" kern="0" dirty="0" err="1">
                <a:solidFill>
                  <a:schemeClr val="bg2"/>
                </a:solidFill>
                <a:latin typeface="+mn-lt"/>
                <a:ea typeface="+mn-ea"/>
              </a:rPr>
              <a:t>c</a:t>
            </a:r>
            <a:r>
              <a:rPr lang="en-US" altLang="zh-CN" sz="2000" kern="0" dirty="0" err="1">
                <a:solidFill>
                  <a:schemeClr val="bg2"/>
                </a:solidFill>
              </a:rPr>
              <a:t>urrentfrequency</a:t>
            </a:r>
            <a:r>
              <a:rPr lang="en-US" altLang="zh-CN" sz="2000" kern="0" dirty="0">
                <a:solidFill>
                  <a:schemeClr val="bg2"/>
                </a:solidFill>
                <a:latin typeface="+mn-lt"/>
                <a:ea typeface="+mn-ea"/>
              </a:rPr>
              <a:t> ++</a:t>
            </a:r>
          </a:p>
          <a:p>
            <a:pPr marL="1022350" lvl="2" indent="-350838">
              <a:lnSpc>
                <a:spcPct val="150000"/>
              </a:lnSpc>
              <a:spcBef>
                <a:spcPts val="0"/>
              </a:spcBef>
              <a:buClr>
                <a:schemeClr val="accent1"/>
              </a:buClr>
              <a:buSzPct val="65000"/>
              <a:defRPr/>
            </a:pPr>
            <a:r>
              <a:rPr lang="en-US" altLang="zh-CN" sz="2000" kern="0" dirty="0">
                <a:solidFill>
                  <a:schemeClr val="bg2"/>
                </a:solidFill>
                <a:latin typeface="+mn-lt"/>
                <a:ea typeface="+mn-ea"/>
              </a:rPr>
              <a:t>            if </a:t>
            </a:r>
            <a:r>
              <a:rPr lang="en-US" altLang="zh-CN" sz="2000" kern="0" dirty="0" err="1">
                <a:solidFill>
                  <a:schemeClr val="bg2"/>
                </a:solidFill>
                <a:latin typeface="+mn-lt"/>
                <a:ea typeface="+mn-ea"/>
              </a:rPr>
              <a:t>c</a:t>
            </a:r>
            <a:r>
              <a:rPr lang="en-US" altLang="zh-CN" sz="2000" kern="0" dirty="0" err="1">
                <a:solidFill>
                  <a:schemeClr val="bg2"/>
                </a:solidFill>
              </a:rPr>
              <a:t>urrentfrequency</a:t>
            </a:r>
            <a:r>
              <a:rPr lang="en-US" altLang="zh-CN" sz="2000" kern="0" dirty="0">
                <a:solidFill>
                  <a:schemeClr val="bg2"/>
                </a:solidFill>
              </a:rPr>
              <a:t> </a:t>
            </a:r>
            <a:r>
              <a:rPr lang="en-US" altLang="zh-CN" sz="2000" kern="0" dirty="0">
                <a:solidFill>
                  <a:schemeClr val="bg2"/>
                </a:solidFill>
                <a:latin typeface="+mn-lt"/>
                <a:ea typeface="+mn-ea"/>
              </a:rPr>
              <a:t> &gt; </a:t>
            </a:r>
            <a:r>
              <a:rPr lang="en-US" altLang="zh-CN" sz="2000" kern="0" dirty="0" err="1">
                <a:solidFill>
                  <a:schemeClr val="bg2"/>
                </a:solidFill>
                <a:latin typeface="+mn-lt"/>
                <a:ea typeface="+mn-ea"/>
              </a:rPr>
              <a:t>modefrequency</a:t>
            </a:r>
            <a:endParaRPr lang="en-US" altLang="zh-CN" sz="2000" kern="0" dirty="0">
              <a:solidFill>
                <a:schemeClr val="bg2"/>
              </a:solidFill>
              <a:latin typeface="+mn-lt"/>
              <a:ea typeface="+mn-ea"/>
            </a:endParaRPr>
          </a:p>
          <a:p>
            <a:pPr marL="1022350" lvl="2" indent="-350838">
              <a:lnSpc>
                <a:spcPct val="150000"/>
              </a:lnSpc>
              <a:spcBef>
                <a:spcPts val="0"/>
              </a:spcBef>
              <a:buClr>
                <a:schemeClr val="accent1"/>
              </a:buClr>
              <a:buSzPct val="65000"/>
              <a:defRPr/>
            </a:pPr>
            <a:r>
              <a:rPr lang="en-US" altLang="zh-CN" sz="2000" kern="0" dirty="0">
                <a:solidFill>
                  <a:schemeClr val="bg2"/>
                </a:solidFill>
                <a:latin typeface="+mn-lt"/>
                <a:ea typeface="+mn-ea"/>
              </a:rPr>
              <a:t>                 </a:t>
            </a:r>
            <a:r>
              <a:rPr lang="en-US" altLang="zh-CN" sz="2000" kern="0" dirty="0" err="1">
                <a:solidFill>
                  <a:schemeClr val="bg2"/>
                </a:solidFill>
                <a:latin typeface="+mn-lt"/>
                <a:ea typeface="+mn-ea"/>
              </a:rPr>
              <a:t>modefrequency</a:t>
            </a:r>
            <a:r>
              <a:rPr lang="en-US" altLang="zh-CN" sz="2000" kern="0" dirty="0">
                <a:solidFill>
                  <a:schemeClr val="bg2"/>
                </a:solidFill>
                <a:latin typeface="+mn-lt"/>
                <a:ea typeface="+mn-ea"/>
              </a:rPr>
              <a:t> ←</a:t>
            </a:r>
            <a:r>
              <a:rPr lang="en-US" altLang="zh-CN" sz="2000" kern="0" dirty="0">
                <a:solidFill>
                  <a:schemeClr val="bg2"/>
                </a:solidFill>
              </a:rPr>
              <a:t> </a:t>
            </a:r>
            <a:r>
              <a:rPr lang="en-US" altLang="zh-CN" sz="2000" kern="0" dirty="0" err="1">
                <a:solidFill>
                  <a:schemeClr val="bg2"/>
                </a:solidFill>
              </a:rPr>
              <a:t>currentfrequency</a:t>
            </a:r>
            <a:endParaRPr lang="en-US" altLang="zh-CN" sz="2000" kern="0" dirty="0">
              <a:solidFill>
                <a:schemeClr val="bg2"/>
              </a:solidFill>
              <a:latin typeface="+mn-lt"/>
              <a:ea typeface="+mn-ea"/>
            </a:endParaRPr>
          </a:p>
          <a:p>
            <a:pPr marL="1022350" lvl="2" indent="-350838">
              <a:lnSpc>
                <a:spcPct val="150000"/>
              </a:lnSpc>
              <a:spcBef>
                <a:spcPts val="0"/>
              </a:spcBef>
              <a:buClr>
                <a:schemeClr val="accent1"/>
              </a:buClr>
              <a:buSzPct val="65000"/>
              <a:defRPr/>
            </a:pPr>
            <a:r>
              <a:rPr lang="en-US" altLang="zh-CN" sz="2000" kern="0" dirty="0">
                <a:solidFill>
                  <a:schemeClr val="bg2"/>
                </a:solidFill>
                <a:latin typeface="+mn-lt"/>
                <a:ea typeface="+mn-ea"/>
              </a:rPr>
              <a:t>                 </a:t>
            </a:r>
            <a:r>
              <a:rPr lang="en-US" altLang="zh-CN" sz="2000" kern="0" dirty="0" err="1">
                <a:solidFill>
                  <a:schemeClr val="bg2"/>
                </a:solidFill>
                <a:latin typeface="+mn-lt"/>
                <a:ea typeface="+mn-ea"/>
              </a:rPr>
              <a:t>modevalue</a:t>
            </a:r>
            <a:r>
              <a:rPr lang="en-US" altLang="zh-CN" sz="2000" kern="0" dirty="0">
                <a:solidFill>
                  <a:schemeClr val="bg2"/>
                </a:solidFill>
                <a:latin typeface="+mn-lt"/>
                <a:ea typeface="+mn-ea"/>
              </a:rPr>
              <a:t> ← A[</a:t>
            </a:r>
            <a:r>
              <a:rPr lang="en-US" altLang="zh-CN" sz="2000" kern="0" baseline="-25000" dirty="0">
                <a:solidFill>
                  <a:schemeClr val="bg2"/>
                </a:solidFill>
                <a:latin typeface="+mn-lt"/>
                <a:ea typeface="+mn-ea"/>
              </a:rPr>
              <a:t> </a:t>
            </a:r>
            <a:r>
              <a:rPr lang="en-US" altLang="zh-CN" sz="2000" kern="0" dirty="0" err="1">
                <a:solidFill>
                  <a:schemeClr val="bg2"/>
                </a:solidFill>
                <a:latin typeface="+mn-lt"/>
                <a:ea typeface="+mn-ea"/>
              </a:rPr>
              <a:t>i</a:t>
            </a:r>
            <a:r>
              <a:rPr lang="en-US" altLang="zh-CN" sz="2000" kern="0" baseline="-25000" dirty="0">
                <a:solidFill>
                  <a:schemeClr val="bg2"/>
                </a:solidFill>
                <a:latin typeface="+mn-lt"/>
                <a:ea typeface="+mn-ea"/>
              </a:rPr>
              <a:t> </a:t>
            </a:r>
            <a:r>
              <a:rPr lang="en-US" altLang="zh-CN" sz="2000" kern="0" dirty="0">
                <a:solidFill>
                  <a:schemeClr val="bg2"/>
                </a:solidFill>
                <a:latin typeface="+mn-lt"/>
                <a:ea typeface="+mn-ea"/>
              </a:rPr>
              <a:t>]</a:t>
            </a:r>
          </a:p>
          <a:p>
            <a:pPr marL="1022350" lvl="2" indent="-350838">
              <a:lnSpc>
                <a:spcPct val="150000"/>
              </a:lnSpc>
              <a:spcBef>
                <a:spcPts val="0"/>
              </a:spcBef>
              <a:buClr>
                <a:schemeClr val="accent1"/>
              </a:buClr>
              <a:buSzPct val="65000"/>
              <a:defRPr/>
            </a:pPr>
            <a:r>
              <a:rPr lang="en-US" altLang="zh-CN" sz="2000" kern="0" dirty="0">
                <a:solidFill>
                  <a:schemeClr val="bg2"/>
                </a:solidFill>
                <a:latin typeface="+mn-lt"/>
                <a:ea typeface="+mn-ea"/>
              </a:rPr>
              <a:t>   return </a:t>
            </a:r>
            <a:r>
              <a:rPr lang="en-US" altLang="zh-CN" sz="2000" kern="0" dirty="0" err="1">
                <a:solidFill>
                  <a:schemeClr val="bg2"/>
                </a:solidFill>
                <a:latin typeface="+mn-lt"/>
                <a:ea typeface="+mn-ea"/>
              </a:rPr>
              <a:t>modevalue</a:t>
            </a:r>
            <a:r>
              <a:rPr lang="en-US" altLang="zh-CN" sz="2000" kern="0" dirty="0">
                <a:solidFill>
                  <a:schemeClr val="bg2"/>
                </a:solidFill>
                <a:latin typeface="+mn-lt"/>
                <a:ea typeface="+mn-ea"/>
              </a:rPr>
              <a:t> </a:t>
            </a:r>
          </a:p>
        </p:txBody>
      </p:sp>
      <p:sp>
        <p:nvSpPr>
          <p:cNvPr id="5" name="Text Box 8">
            <a:extLst>
              <a:ext uri="{FF2B5EF4-FFF2-40B4-BE49-F238E27FC236}">
                <a16:creationId xmlns:a16="http://schemas.microsoft.com/office/drawing/2014/main" id="{FD4AE060-A5AF-4883-AEEE-A9CCCE82CA74}"/>
              </a:ext>
            </a:extLst>
          </p:cNvPr>
          <p:cNvSpPr txBox="1">
            <a:spLocks noChangeArrowheads="1"/>
          </p:cNvSpPr>
          <p:nvPr/>
        </p:nvSpPr>
        <p:spPr bwMode="auto">
          <a:xfrm>
            <a:off x="7820025" y="2535238"/>
            <a:ext cx="2393950"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bIns="82800">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buClrTx/>
              <a:buSzTx/>
              <a:buFontTx/>
              <a:buNone/>
            </a:pPr>
            <a:r>
              <a:rPr kumimoji="0" lang="en-US" altLang="zh-CN" sz="2000">
                <a:solidFill>
                  <a:srgbClr val="7030A0"/>
                </a:solidFill>
                <a:latin typeface="Arial" panose="020B0604020202020204" pitchFamily="34" charset="0"/>
              </a:rPr>
              <a:t>【</a:t>
            </a:r>
            <a:r>
              <a:rPr kumimoji="0" lang="zh-CN" altLang="en-US" sz="2000">
                <a:solidFill>
                  <a:srgbClr val="7030A0"/>
                </a:solidFill>
                <a:latin typeface="Arial" panose="020B0604020202020204" pitchFamily="34" charset="0"/>
              </a:rPr>
              <a:t>思考</a:t>
            </a:r>
            <a:r>
              <a:rPr kumimoji="0" lang="en-US" altLang="zh-CN" sz="2000">
                <a:solidFill>
                  <a:srgbClr val="7030A0"/>
                </a:solidFill>
                <a:latin typeface="Arial" panose="020B0604020202020204" pitchFamily="34" charset="0"/>
              </a:rPr>
              <a:t>】</a:t>
            </a:r>
          </a:p>
          <a:p>
            <a:pPr eaLnBrk="1" hangingPunct="1">
              <a:buClrTx/>
              <a:buSzTx/>
              <a:buFontTx/>
              <a:buNone/>
            </a:pPr>
            <a:r>
              <a:rPr kumimoji="0" lang="en-US" altLang="zh-CN" sz="2000">
                <a:solidFill>
                  <a:srgbClr val="7030A0"/>
                </a:solidFill>
                <a:latin typeface="Arial" panose="020B0604020202020204" pitchFamily="34" charset="0"/>
              </a:rPr>
              <a:t> 1.  A </a:t>
            </a:r>
            <a:r>
              <a:rPr kumimoji="0" lang="zh-CN" altLang="en-US" sz="2000">
                <a:solidFill>
                  <a:srgbClr val="7030A0"/>
                </a:solidFill>
                <a:latin typeface="Arial" panose="020B0604020202020204" pitchFamily="34" charset="0"/>
              </a:rPr>
              <a:t>元素互不相同</a:t>
            </a:r>
          </a:p>
          <a:p>
            <a:pPr eaLnBrk="1" hangingPunct="1">
              <a:buClrTx/>
              <a:buSzTx/>
              <a:buFontTx/>
              <a:buNone/>
            </a:pPr>
            <a:r>
              <a:rPr kumimoji="0" lang="zh-CN" altLang="en-US" sz="2000">
                <a:solidFill>
                  <a:srgbClr val="7030A0"/>
                </a:solidFill>
                <a:latin typeface="Arial" panose="020B0604020202020204" pitchFamily="34" charset="0"/>
              </a:rPr>
              <a:t> </a:t>
            </a:r>
            <a:r>
              <a:rPr kumimoji="0" lang="en-US" altLang="zh-CN" sz="2000">
                <a:solidFill>
                  <a:srgbClr val="7030A0"/>
                </a:solidFill>
                <a:latin typeface="Arial" panose="020B0604020202020204" pitchFamily="34" charset="0"/>
              </a:rPr>
              <a:t>2.  A </a:t>
            </a:r>
            <a:r>
              <a:rPr kumimoji="0" lang="zh-CN" altLang="en-US" sz="2000">
                <a:solidFill>
                  <a:srgbClr val="7030A0"/>
                </a:solidFill>
                <a:latin typeface="Arial" panose="020B0604020202020204" pitchFamily="34" charset="0"/>
              </a:rPr>
              <a:t>元素全部相同</a:t>
            </a:r>
          </a:p>
        </p:txBody>
      </p:sp>
      <p:sp>
        <p:nvSpPr>
          <p:cNvPr id="6" name="标题 1">
            <a:extLst>
              <a:ext uri="{FF2B5EF4-FFF2-40B4-BE49-F238E27FC236}">
                <a16:creationId xmlns:a16="http://schemas.microsoft.com/office/drawing/2014/main" id="{5D6018A8-1D8D-4E1A-829F-EFBCDBD552B1}"/>
              </a:ext>
            </a:extLst>
          </p:cNvPr>
          <p:cNvSpPr txBox="1">
            <a:spLocks noChangeArrowheads="1"/>
          </p:cNvSpPr>
          <p:nvPr/>
        </p:nvSpPr>
        <p:spPr>
          <a:xfrm>
            <a:off x="766763" y="152400"/>
            <a:ext cx="9748837" cy="685800"/>
          </a:xfrm>
          <a:prstGeom prst="rect">
            <a:avLst/>
          </a:prstGeom>
        </p:spPr>
        <p:txBody>
          <a:bodyPr/>
          <a:lstStyle>
            <a:lvl1pPr algn="l" rtl="0" eaLnBrk="0" fontAlgn="base" hangingPunct="0">
              <a:spcBef>
                <a:spcPct val="0"/>
              </a:spcBef>
              <a:spcAft>
                <a:spcPct val="0"/>
              </a:spcAft>
              <a:defRPr kumimoji="1" sz="3600">
                <a:solidFill>
                  <a:srgbClr val="993300"/>
                </a:solidFill>
                <a:latin typeface="+mj-lt"/>
                <a:ea typeface="+mj-ea"/>
                <a:cs typeface="+mj-cs"/>
              </a:defRPr>
            </a:lvl1pPr>
            <a:lvl2pPr algn="l" rtl="0" eaLnBrk="0" fontAlgn="base" hangingPunct="0">
              <a:spcBef>
                <a:spcPct val="0"/>
              </a:spcBef>
              <a:spcAft>
                <a:spcPct val="0"/>
              </a:spcAft>
              <a:defRPr kumimoji="1" sz="3600">
                <a:solidFill>
                  <a:srgbClr val="993300"/>
                </a:solidFill>
                <a:latin typeface="Times New Roman" pitchFamily="18" charset="0"/>
                <a:ea typeface="黑体" pitchFamily="2" charset="-122"/>
              </a:defRPr>
            </a:lvl2pPr>
            <a:lvl3pPr algn="l" rtl="0" eaLnBrk="0" fontAlgn="base" hangingPunct="0">
              <a:spcBef>
                <a:spcPct val="0"/>
              </a:spcBef>
              <a:spcAft>
                <a:spcPct val="0"/>
              </a:spcAft>
              <a:defRPr kumimoji="1" sz="3600">
                <a:solidFill>
                  <a:srgbClr val="993300"/>
                </a:solidFill>
                <a:latin typeface="Times New Roman" pitchFamily="18" charset="0"/>
                <a:ea typeface="黑体" pitchFamily="2" charset="-122"/>
              </a:defRPr>
            </a:lvl3pPr>
            <a:lvl4pPr algn="l" rtl="0" eaLnBrk="0" fontAlgn="base" hangingPunct="0">
              <a:spcBef>
                <a:spcPct val="0"/>
              </a:spcBef>
              <a:spcAft>
                <a:spcPct val="0"/>
              </a:spcAft>
              <a:defRPr kumimoji="1" sz="3600">
                <a:solidFill>
                  <a:srgbClr val="993300"/>
                </a:solidFill>
                <a:latin typeface="Times New Roman" pitchFamily="18" charset="0"/>
                <a:ea typeface="黑体" pitchFamily="2" charset="-122"/>
              </a:defRPr>
            </a:lvl4pPr>
            <a:lvl5pPr algn="l" rtl="0" eaLnBrk="0" fontAlgn="base" hangingPunct="0">
              <a:spcBef>
                <a:spcPct val="0"/>
              </a:spcBef>
              <a:spcAft>
                <a:spcPct val="0"/>
              </a:spcAft>
              <a:defRPr kumimoji="1" sz="3600">
                <a:solidFill>
                  <a:srgbClr val="993300"/>
                </a:solidFill>
                <a:latin typeface="Times New Roman" pitchFamily="18" charset="0"/>
                <a:ea typeface="黑体" pitchFamily="2" charset="-122"/>
              </a:defRPr>
            </a:lvl5pPr>
            <a:lvl6pPr marL="457200" algn="l" rtl="0" eaLnBrk="1" fontAlgn="base" hangingPunct="1">
              <a:spcBef>
                <a:spcPct val="0"/>
              </a:spcBef>
              <a:spcAft>
                <a:spcPct val="0"/>
              </a:spcAft>
              <a:defRPr kumimoji="1" sz="3600">
                <a:solidFill>
                  <a:srgbClr val="993300"/>
                </a:solidFill>
                <a:latin typeface="Times New Roman" pitchFamily="18" charset="0"/>
                <a:ea typeface="黑体" pitchFamily="2" charset="-122"/>
              </a:defRPr>
            </a:lvl6pPr>
            <a:lvl7pPr marL="914400" algn="l" rtl="0" eaLnBrk="1" fontAlgn="base" hangingPunct="1">
              <a:spcBef>
                <a:spcPct val="0"/>
              </a:spcBef>
              <a:spcAft>
                <a:spcPct val="0"/>
              </a:spcAft>
              <a:defRPr kumimoji="1" sz="3600">
                <a:solidFill>
                  <a:srgbClr val="993300"/>
                </a:solidFill>
                <a:latin typeface="Times New Roman" pitchFamily="18" charset="0"/>
                <a:ea typeface="黑体" pitchFamily="2" charset="-122"/>
              </a:defRPr>
            </a:lvl7pPr>
            <a:lvl8pPr marL="1371600" algn="l" rtl="0" eaLnBrk="1" fontAlgn="base" hangingPunct="1">
              <a:spcBef>
                <a:spcPct val="0"/>
              </a:spcBef>
              <a:spcAft>
                <a:spcPct val="0"/>
              </a:spcAft>
              <a:defRPr kumimoji="1" sz="3600">
                <a:solidFill>
                  <a:srgbClr val="993300"/>
                </a:solidFill>
                <a:latin typeface="Times New Roman" pitchFamily="18" charset="0"/>
                <a:ea typeface="黑体" pitchFamily="2" charset="-122"/>
              </a:defRPr>
            </a:lvl8pPr>
            <a:lvl9pPr marL="1828800" algn="l" rtl="0" eaLnBrk="1" fontAlgn="base" hangingPunct="1">
              <a:spcBef>
                <a:spcPct val="0"/>
              </a:spcBef>
              <a:spcAft>
                <a:spcPct val="0"/>
              </a:spcAft>
              <a:defRPr kumimoji="1" sz="3600">
                <a:solidFill>
                  <a:srgbClr val="993300"/>
                </a:solidFill>
                <a:latin typeface="Times New Roman" pitchFamily="18" charset="0"/>
                <a:ea typeface="黑体" pitchFamily="2" charset="-122"/>
              </a:defRPr>
            </a:lvl9pPr>
          </a:lstStyle>
          <a:p>
            <a:pPr>
              <a:defRPr/>
            </a:pPr>
            <a:r>
              <a:rPr lang="zh-CN" altLang="en-US" kern="0" dirty="0"/>
              <a:t>预排序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8E837B4-3F72-43A6-AEF0-0201E0D76486}"/>
              </a:ext>
            </a:extLst>
          </p:cNvPr>
          <p:cNvSpPr>
            <a:spLocks noGrp="1" noChangeArrowheads="1"/>
          </p:cNvSpPr>
          <p:nvPr>
            <p:ph type="title"/>
          </p:nvPr>
        </p:nvSpPr>
        <p:spPr/>
        <p:txBody>
          <a:bodyPr/>
          <a:lstStyle/>
          <a:p>
            <a:pPr eaLnBrk="1" hangingPunct="1"/>
            <a:r>
              <a:rPr lang="zh-CN" altLang="en-US"/>
              <a:t>高斯消去法</a:t>
            </a:r>
            <a:r>
              <a:rPr lang="en-US" altLang="zh-CN"/>
              <a:t>(Gauss Elimination)</a:t>
            </a:r>
          </a:p>
        </p:txBody>
      </p:sp>
      <p:sp>
        <p:nvSpPr>
          <p:cNvPr id="4" name="内容占位符 3">
            <a:extLst>
              <a:ext uri="{FF2B5EF4-FFF2-40B4-BE49-F238E27FC236}">
                <a16:creationId xmlns:a16="http://schemas.microsoft.com/office/drawing/2014/main" id="{6E615107-4148-494B-BC77-FAC9E50AAAF7}"/>
              </a:ext>
            </a:extLst>
          </p:cNvPr>
          <p:cNvSpPr>
            <a:spLocks noGrp="1"/>
          </p:cNvSpPr>
          <p:nvPr>
            <p:ph idx="1"/>
          </p:nvPr>
        </p:nvSpPr>
        <p:spPr>
          <a:xfrm>
            <a:off x="982663" y="3544888"/>
            <a:ext cx="9456737" cy="2627312"/>
          </a:xfrm>
        </p:spPr>
        <p:txBody>
          <a:bodyPr/>
          <a:lstStyle/>
          <a:p>
            <a:pPr>
              <a:defRPr/>
            </a:pPr>
            <a:r>
              <a:rPr lang="zh-CN" altLang="en-US" dirty="0"/>
              <a:t>对上三角系数矩阵的方程组进行反向替换：</a:t>
            </a:r>
            <a:endParaRPr lang="en-US" altLang="zh-CN" dirty="0"/>
          </a:p>
          <a:p>
            <a:pPr marL="914400" lvl="1" indent="-457200">
              <a:buFont typeface="+mj-ea"/>
              <a:buAutoNum type="circleNumDbPlain"/>
              <a:defRPr/>
            </a:pPr>
            <a:r>
              <a:rPr lang="zh-CN" altLang="en-US" dirty="0"/>
              <a:t>从最后一个方程中直接求出 </a:t>
            </a:r>
            <a:r>
              <a:rPr lang="en-US" altLang="zh-CN" dirty="0" err="1"/>
              <a:t>x</a:t>
            </a:r>
            <a:r>
              <a:rPr lang="en-US" altLang="zh-CN" baseline="-25000" dirty="0" err="1"/>
              <a:t>n</a:t>
            </a:r>
            <a:endParaRPr lang="en-US" altLang="zh-CN" baseline="-25000" dirty="0"/>
          </a:p>
          <a:p>
            <a:pPr marL="914400" lvl="1" indent="-457200">
              <a:buFont typeface="+mj-ea"/>
              <a:buAutoNum type="circleNumDbPlain"/>
              <a:defRPr/>
            </a:pPr>
            <a:r>
              <a:rPr lang="zh-CN" altLang="en-US" dirty="0"/>
              <a:t>将 </a:t>
            </a:r>
            <a:r>
              <a:rPr lang="en-US" altLang="zh-CN" dirty="0" err="1"/>
              <a:t>x</a:t>
            </a:r>
            <a:r>
              <a:rPr lang="en-US" altLang="zh-CN" baseline="-25000" dirty="0" err="1"/>
              <a:t>n</a:t>
            </a:r>
            <a:r>
              <a:rPr lang="en-US" altLang="zh-CN" dirty="0"/>
              <a:t> </a:t>
            </a:r>
            <a:r>
              <a:rPr lang="zh-CN" altLang="en-US" dirty="0"/>
              <a:t>带入倒数第二个方程来求出 </a:t>
            </a:r>
            <a:r>
              <a:rPr lang="en-US" altLang="zh-CN" dirty="0"/>
              <a:t>x</a:t>
            </a:r>
            <a:r>
              <a:rPr lang="en-US" altLang="zh-CN" baseline="-25000" dirty="0"/>
              <a:t>n-1</a:t>
            </a:r>
          </a:p>
          <a:p>
            <a:pPr marL="914400" lvl="1" indent="-457200">
              <a:buFont typeface="+mj-ea"/>
              <a:buAutoNum type="circleNumDbPlain"/>
              <a:defRPr/>
            </a:pPr>
            <a:r>
              <a:rPr lang="zh-CN" altLang="en-US" dirty="0"/>
              <a:t>依次类推，直到把后 </a:t>
            </a:r>
            <a:r>
              <a:rPr lang="en-US" altLang="zh-CN" dirty="0"/>
              <a:t>n-1</a:t>
            </a:r>
            <a:r>
              <a:rPr lang="zh-CN" altLang="en-US" dirty="0"/>
              <a:t>个 </a:t>
            </a:r>
            <a:r>
              <a:rPr lang="en-US" altLang="zh-CN" dirty="0"/>
              <a:t>x</a:t>
            </a:r>
            <a:r>
              <a:rPr lang="en-US" altLang="zh-CN" baseline="-25000" dirty="0"/>
              <a:t>i</a:t>
            </a:r>
            <a:r>
              <a:rPr lang="en-US" altLang="zh-CN" dirty="0"/>
              <a:t> </a:t>
            </a:r>
            <a:r>
              <a:rPr lang="zh-CN" altLang="en-US" dirty="0"/>
              <a:t>代入第 </a:t>
            </a:r>
            <a:r>
              <a:rPr lang="en-US" altLang="zh-CN" dirty="0"/>
              <a:t>1 </a:t>
            </a:r>
            <a:r>
              <a:rPr lang="zh-CN" altLang="en-US" dirty="0"/>
              <a:t>个方程，求出 </a:t>
            </a:r>
            <a:r>
              <a:rPr lang="en-US" altLang="zh-CN" dirty="0"/>
              <a:t>x</a:t>
            </a:r>
            <a:r>
              <a:rPr lang="en-US" altLang="zh-CN" baseline="-25000" dirty="0"/>
              <a:t>1</a:t>
            </a:r>
            <a:endParaRPr lang="en-US" altLang="zh-CN" dirty="0"/>
          </a:p>
          <a:p>
            <a:pPr marL="400050">
              <a:defRPr/>
            </a:pPr>
            <a:r>
              <a:rPr lang="zh-CN" altLang="en-US" dirty="0"/>
              <a:t>如何将任意系数矩阵转换为上三角系数矩阵？</a:t>
            </a:r>
          </a:p>
        </p:txBody>
      </p:sp>
      <p:pic>
        <p:nvPicPr>
          <p:cNvPr id="20484" name="Picture 4">
            <a:extLst>
              <a:ext uri="{FF2B5EF4-FFF2-40B4-BE49-F238E27FC236}">
                <a16:creationId xmlns:a16="http://schemas.microsoft.com/office/drawing/2014/main" id="{B6783A23-CDE2-426E-B53F-6594DCC3C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938" y="2049463"/>
            <a:ext cx="29511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icture 6">
            <a:extLst>
              <a:ext uri="{FF2B5EF4-FFF2-40B4-BE49-F238E27FC236}">
                <a16:creationId xmlns:a16="http://schemas.microsoft.com/office/drawing/2014/main" id="{3074480D-7EDD-456A-B148-D15C2B656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8112"/>
          <a:stretch>
            <a:fillRect/>
          </a:stretch>
        </p:blipFill>
        <p:spPr bwMode="auto">
          <a:xfrm>
            <a:off x="5735638" y="2063750"/>
            <a:ext cx="3960812"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8">
            <a:extLst>
              <a:ext uri="{FF2B5EF4-FFF2-40B4-BE49-F238E27FC236}">
                <a16:creationId xmlns:a16="http://schemas.microsoft.com/office/drawing/2014/main" id="{AA21D26C-4E55-4695-9C8C-FE350F5E75B7}"/>
              </a:ext>
            </a:extLst>
          </p:cNvPr>
          <p:cNvSpPr txBox="1">
            <a:spLocks noChangeArrowheads="1"/>
          </p:cNvSpPr>
          <p:nvPr/>
        </p:nvSpPr>
        <p:spPr bwMode="auto">
          <a:xfrm>
            <a:off x="812800" y="1257300"/>
            <a:ext cx="38163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pPr>
            <a:r>
              <a:rPr kumimoji="0" lang="zh-CN" altLang="en-US" sz="2800">
                <a:solidFill>
                  <a:srgbClr val="7030A0"/>
                </a:solidFill>
                <a:latin typeface="Arial" panose="020B0604020202020204" pitchFamily="34" charset="0"/>
                <a:ea typeface="宋体" panose="02010600030101010101" pitchFamily="2" charset="-122"/>
              </a:rPr>
              <a:t>求 </a:t>
            </a:r>
            <a:r>
              <a:rPr kumimoji="0" lang="en-US" altLang="zh-CN" sz="2800">
                <a:solidFill>
                  <a:srgbClr val="7030A0"/>
                </a:solidFill>
                <a:latin typeface="Arial" panose="020B0604020202020204" pitchFamily="34" charset="0"/>
                <a:ea typeface="宋体" panose="02010600030101010101" pitchFamily="2" charset="-122"/>
              </a:rPr>
              <a:t>n </a:t>
            </a:r>
            <a:r>
              <a:rPr kumimoji="0" lang="zh-CN" altLang="en-US" sz="2800">
                <a:solidFill>
                  <a:srgbClr val="7030A0"/>
                </a:solidFill>
                <a:latin typeface="Arial" panose="020B0604020202020204" pitchFamily="34" charset="0"/>
                <a:ea typeface="宋体" panose="02010600030101010101" pitchFamily="2" charset="-122"/>
              </a:rPr>
              <a:t>元线性方程组的解</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B35FBD6-635F-4606-8852-B8154C2E9AEA}"/>
              </a:ext>
            </a:extLst>
          </p:cNvPr>
          <p:cNvSpPr>
            <a:spLocks noGrp="1" noChangeArrowheads="1"/>
          </p:cNvSpPr>
          <p:nvPr>
            <p:ph type="title"/>
          </p:nvPr>
        </p:nvSpPr>
        <p:spPr/>
        <p:txBody>
          <a:bodyPr/>
          <a:lstStyle/>
          <a:p>
            <a:pPr eaLnBrk="1" hangingPunct="1"/>
            <a:r>
              <a:rPr lang="zh-CN" altLang="en-US"/>
              <a:t>高斯消去法</a:t>
            </a:r>
            <a:r>
              <a:rPr lang="en-US" altLang="zh-CN"/>
              <a:t>(Gauss Elimination)</a:t>
            </a:r>
          </a:p>
        </p:txBody>
      </p:sp>
      <p:sp>
        <p:nvSpPr>
          <p:cNvPr id="3" name="内容占位符 2">
            <a:extLst>
              <a:ext uri="{FF2B5EF4-FFF2-40B4-BE49-F238E27FC236}">
                <a16:creationId xmlns:a16="http://schemas.microsoft.com/office/drawing/2014/main" id="{5BF50B01-85D1-4299-B951-75CFF23A5FE6}"/>
              </a:ext>
            </a:extLst>
          </p:cNvPr>
          <p:cNvSpPr>
            <a:spLocks noGrp="1"/>
          </p:cNvSpPr>
          <p:nvPr>
            <p:ph idx="1"/>
          </p:nvPr>
        </p:nvSpPr>
        <p:spPr>
          <a:xfrm>
            <a:off x="982663" y="1125538"/>
            <a:ext cx="9456737" cy="685800"/>
          </a:xfrm>
        </p:spPr>
        <p:txBody>
          <a:bodyPr/>
          <a:lstStyle/>
          <a:p>
            <a:pPr>
              <a:defRPr/>
            </a:pPr>
            <a:r>
              <a:rPr lang="zh-CN" altLang="en-US" b="1" dirty="0">
                <a:solidFill>
                  <a:schemeClr val="bg2">
                    <a:lumMod val="50000"/>
                    <a:lumOff val="50000"/>
                  </a:schemeClr>
                </a:solidFill>
              </a:rPr>
              <a:t>前向消去</a:t>
            </a:r>
            <a:r>
              <a:rPr lang="zh-CN" altLang="en-US" dirty="0"/>
              <a:t>   例</a:t>
            </a:r>
            <a:r>
              <a:rPr lang="en-US" altLang="zh-CN" dirty="0"/>
              <a:t>1</a:t>
            </a:r>
            <a:endParaRPr lang="zh-CN" altLang="en-US" b="1" dirty="0">
              <a:solidFill>
                <a:schemeClr val="bg2">
                  <a:lumMod val="50000"/>
                  <a:lumOff val="50000"/>
                </a:schemeClr>
              </a:solidFill>
            </a:endParaRPr>
          </a:p>
        </p:txBody>
      </p:sp>
      <p:sp>
        <p:nvSpPr>
          <p:cNvPr id="104454" name="Text Box 6">
            <a:extLst>
              <a:ext uri="{FF2B5EF4-FFF2-40B4-BE49-F238E27FC236}">
                <a16:creationId xmlns:a16="http://schemas.microsoft.com/office/drawing/2014/main" id="{364B8FB8-ABCC-4A8D-B3AF-6B79D175FDD2}"/>
              </a:ext>
            </a:extLst>
          </p:cNvPr>
          <p:cNvSpPr txBox="1">
            <a:spLocks noChangeArrowheads="1"/>
          </p:cNvSpPr>
          <p:nvPr/>
        </p:nvSpPr>
        <p:spPr bwMode="auto">
          <a:xfrm>
            <a:off x="982663" y="4581525"/>
            <a:ext cx="10729912"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buClrTx/>
              <a:buSzTx/>
              <a:buFontTx/>
              <a:buNone/>
              <a:defRPr/>
            </a:pPr>
            <a:r>
              <a:rPr kumimoji="0" lang="zh-CN" altLang="en-US" sz="2000" dirty="0">
                <a:latin typeface="+mj-lt"/>
                <a:ea typeface="+mn-ea"/>
              </a:rPr>
              <a:t>缺点：</a:t>
            </a:r>
            <a:endParaRPr kumimoji="0" lang="en-US" altLang="zh-CN" sz="2000" dirty="0">
              <a:latin typeface="+mj-lt"/>
              <a:ea typeface="+mn-ea"/>
            </a:endParaRPr>
          </a:p>
          <a:p>
            <a:pPr eaLnBrk="1" hangingPunct="1">
              <a:buClrTx/>
              <a:buSzTx/>
              <a:buFontTx/>
              <a:buNone/>
              <a:defRPr/>
            </a:pPr>
            <a:r>
              <a:rPr kumimoji="0" lang="zh-CN" altLang="en-US" sz="2000" dirty="0">
                <a:latin typeface="+mj-lt"/>
                <a:ea typeface="+mn-ea"/>
              </a:rPr>
              <a:t>① 若 </a:t>
            </a:r>
            <a:r>
              <a:rPr kumimoji="0" lang="en-US" altLang="zh-CN" sz="2000" dirty="0">
                <a:latin typeface="+mj-lt"/>
                <a:ea typeface="+mn-ea"/>
              </a:rPr>
              <a:t>A[ </a:t>
            </a:r>
            <a:r>
              <a:rPr kumimoji="0" lang="en-US" altLang="zh-CN" sz="2000" dirty="0" err="1">
                <a:latin typeface="+mj-lt"/>
                <a:ea typeface="+mn-ea"/>
              </a:rPr>
              <a:t>i</a:t>
            </a:r>
            <a:r>
              <a:rPr kumimoji="0" lang="en-US" altLang="zh-CN" sz="2000" dirty="0">
                <a:latin typeface="+mj-lt"/>
                <a:ea typeface="+mn-ea"/>
              </a:rPr>
              <a:t>, </a:t>
            </a:r>
            <a:r>
              <a:rPr kumimoji="0" lang="en-US" altLang="zh-CN" sz="2000" dirty="0" err="1">
                <a:latin typeface="+mj-lt"/>
                <a:ea typeface="+mn-ea"/>
              </a:rPr>
              <a:t>i</a:t>
            </a:r>
            <a:r>
              <a:rPr kumimoji="0" lang="en-US" altLang="zh-CN" sz="2000" dirty="0">
                <a:latin typeface="+mj-lt"/>
                <a:ea typeface="+mn-ea"/>
              </a:rPr>
              <a:t> ]=0</a:t>
            </a:r>
            <a:r>
              <a:rPr kumimoji="0" lang="zh-CN" altLang="en-US" sz="2000" dirty="0">
                <a:latin typeface="+mj-lt"/>
                <a:ea typeface="+mn-ea"/>
              </a:rPr>
              <a:t>，无法计算</a:t>
            </a:r>
            <a:endParaRPr kumimoji="0" lang="en-US" altLang="zh-CN" sz="2000" dirty="0">
              <a:latin typeface="+mj-lt"/>
              <a:ea typeface="+mn-ea"/>
            </a:endParaRPr>
          </a:p>
          <a:p>
            <a:pPr eaLnBrk="1" hangingPunct="1">
              <a:buClrTx/>
              <a:buSzTx/>
              <a:buFontTx/>
              <a:buNone/>
              <a:defRPr/>
            </a:pPr>
            <a:r>
              <a:rPr kumimoji="0" lang="zh-CN" altLang="en-US" sz="2000" dirty="0">
                <a:latin typeface="+mj-lt"/>
                <a:ea typeface="+mn-ea"/>
              </a:rPr>
              <a:t>② 若 </a:t>
            </a:r>
            <a:r>
              <a:rPr kumimoji="0" lang="en-US" altLang="zh-CN" sz="2000" dirty="0">
                <a:latin typeface="+mj-lt"/>
                <a:ea typeface="+mn-ea"/>
              </a:rPr>
              <a:t>A[ </a:t>
            </a:r>
            <a:r>
              <a:rPr kumimoji="0" lang="en-US" altLang="zh-CN" sz="2000" dirty="0" err="1">
                <a:latin typeface="+mj-lt"/>
                <a:ea typeface="+mn-ea"/>
              </a:rPr>
              <a:t>i</a:t>
            </a:r>
            <a:r>
              <a:rPr kumimoji="0" lang="en-US" altLang="zh-CN" sz="2000" dirty="0">
                <a:latin typeface="+mj-lt"/>
                <a:ea typeface="+mn-ea"/>
              </a:rPr>
              <a:t>, </a:t>
            </a:r>
            <a:r>
              <a:rPr kumimoji="0" lang="en-US" altLang="zh-CN" sz="2000" dirty="0" err="1">
                <a:latin typeface="+mj-lt"/>
                <a:ea typeface="+mn-ea"/>
              </a:rPr>
              <a:t>i</a:t>
            </a:r>
            <a:r>
              <a:rPr kumimoji="0" lang="en-US" altLang="zh-CN" sz="2000" dirty="0">
                <a:latin typeface="+mj-lt"/>
                <a:ea typeface="+mn-ea"/>
              </a:rPr>
              <a:t> ] </a:t>
            </a:r>
            <a:r>
              <a:rPr kumimoji="0" lang="zh-CN" altLang="en-US" sz="2000" dirty="0">
                <a:latin typeface="+mj-lt"/>
                <a:ea typeface="+mn-ea"/>
              </a:rPr>
              <a:t>非常小，</a:t>
            </a:r>
            <a:r>
              <a:rPr kumimoji="0" lang="en-US" altLang="zh-CN" sz="2000" dirty="0">
                <a:latin typeface="+mj-lt"/>
                <a:ea typeface="+mn-ea"/>
              </a:rPr>
              <a:t>A[ j, </a:t>
            </a:r>
            <a:r>
              <a:rPr kumimoji="0" lang="en-US" altLang="zh-CN" sz="2000" dirty="0" err="1">
                <a:latin typeface="+mj-lt"/>
                <a:ea typeface="+mn-ea"/>
              </a:rPr>
              <a:t>i</a:t>
            </a:r>
            <a:r>
              <a:rPr kumimoji="0" lang="en-US" altLang="zh-CN" sz="2000" dirty="0">
                <a:latin typeface="+mj-lt"/>
                <a:ea typeface="+mn-ea"/>
              </a:rPr>
              <a:t> ] /A[ </a:t>
            </a:r>
            <a:r>
              <a:rPr kumimoji="0" lang="en-US" altLang="zh-CN" sz="2000" dirty="0" err="1">
                <a:latin typeface="+mj-lt"/>
                <a:ea typeface="+mn-ea"/>
              </a:rPr>
              <a:t>i</a:t>
            </a:r>
            <a:r>
              <a:rPr kumimoji="0" lang="en-US" altLang="zh-CN" sz="2000" dirty="0">
                <a:latin typeface="+mj-lt"/>
                <a:ea typeface="+mn-ea"/>
              </a:rPr>
              <a:t>, </a:t>
            </a:r>
            <a:r>
              <a:rPr kumimoji="0" lang="en-US" altLang="zh-CN" sz="2000" dirty="0" err="1">
                <a:latin typeface="+mj-lt"/>
                <a:ea typeface="+mn-ea"/>
              </a:rPr>
              <a:t>i</a:t>
            </a:r>
            <a:r>
              <a:rPr kumimoji="0" lang="en-US" altLang="zh-CN" sz="2000" dirty="0">
                <a:latin typeface="+mj-lt"/>
                <a:ea typeface="+mn-ea"/>
              </a:rPr>
              <a:t> ] </a:t>
            </a:r>
            <a:r>
              <a:rPr kumimoji="0" lang="zh-CN" altLang="en-US" sz="2000" dirty="0">
                <a:latin typeface="+mj-lt"/>
                <a:ea typeface="+mn-ea"/>
              </a:rPr>
              <a:t>会非常大，</a:t>
            </a:r>
            <a:r>
              <a:rPr kumimoji="0" lang="en-US" altLang="zh-CN" sz="2000" dirty="0">
                <a:latin typeface="+mj-lt"/>
                <a:ea typeface="+mn-ea"/>
              </a:rPr>
              <a:t>A[ j, k ]</a:t>
            </a:r>
            <a:r>
              <a:rPr kumimoji="0" lang="zh-CN" altLang="en-US" sz="2000" dirty="0">
                <a:latin typeface="+mj-lt"/>
                <a:ea typeface="+mn-ea"/>
              </a:rPr>
              <a:t>的新值会有舍入误差</a:t>
            </a:r>
            <a:endParaRPr kumimoji="0" lang="en-US" altLang="zh-CN" sz="2000" dirty="0">
              <a:latin typeface="+mj-lt"/>
              <a:ea typeface="+mn-ea"/>
            </a:endParaRPr>
          </a:p>
          <a:p>
            <a:pPr eaLnBrk="1" hangingPunct="1">
              <a:buClrTx/>
              <a:buSzTx/>
              <a:buFontTx/>
              <a:buNone/>
              <a:defRPr/>
            </a:pPr>
            <a:r>
              <a:rPr kumimoji="0" lang="zh-CN" altLang="en-US" sz="2000" dirty="0">
                <a:latin typeface="+mj-lt"/>
                <a:ea typeface="+mn-ea"/>
              </a:rPr>
              <a:t>③ 内层循环效率非常低。</a:t>
            </a:r>
          </a:p>
        </p:txBody>
      </p:sp>
      <p:sp>
        <p:nvSpPr>
          <p:cNvPr id="8" name="AutoShape 6">
            <a:extLst>
              <a:ext uri="{FF2B5EF4-FFF2-40B4-BE49-F238E27FC236}">
                <a16:creationId xmlns:a16="http://schemas.microsoft.com/office/drawing/2014/main" id="{F8742A22-BB95-4EE6-936B-E668063DFFD5}"/>
              </a:ext>
            </a:extLst>
          </p:cNvPr>
          <p:cNvSpPr>
            <a:spLocks noChangeArrowheads="1"/>
          </p:cNvSpPr>
          <p:nvPr/>
        </p:nvSpPr>
        <p:spPr bwMode="auto">
          <a:xfrm>
            <a:off x="2566988" y="1722438"/>
            <a:ext cx="5992812" cy="2714625"/>
          </a:xfrm>
          <a:prstGeom prst="roundRect">
            <a:avLst>
              <a:gd name="adj" fmla="val 3144"/>
            </a:avLst>
          </a:prstGeom>
          <a:solidFill>
            <a:srgbClr val="FFFFCC"/>
          </a:solidFill>
          <a:ln w="12700" algn="ctr">
            <a:solidFill>
              <a:srgbClr val="008000"/>
            </a:solidFill>
            <a:round/>
            <a:headEnd/>
            <a:tailEnd/>
          </a:ln>
        </p:spPr>
        <p:txBody>
          <a:bodyPr wrap="none" bIns="82800" anchor="ct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buClrTx/>
              <a:buSzTx/>
              <a:buFontTx/>
              <a:buNone/>
              <a:defRPr/>
            </a:pPr>
            <a:r>
              <a:rPr kumimoji="0" lang="zh-CN" altLang="en-US" sz="1800" dirty="0">
                <a:latin typeface="+mj-lt"/>
                <a:ea typeface="+mn-ea"/>
              </a:rPr>
              <a:t>算法 </a:t>
            </a:r>
            <a:r>
              <a:rPr kumimoji="0" lang="en-US" altLang="zh-CN" sz="1800" dirty="0" err="1">
                <a:latin typeface="+mj-lt"/>
                <a:ea typeface="+mn-ea"/>
              </a:rPr>
              <a:t>ForwardElimination</a:t>
            </a:r>
            <a:r>
              <a:rPr kumimoji="0" lang="en-US" altLang="zh-CN" sz="1800" dirty="0">
                <a:latin typeface="+mj-lt"/>
                <a:ea typeface="+mn-ea"/>
              </a:rPr>
              <a:t> ( A[ 1..n, 1..n ] , b[ 1..n ] )</a:t>
            </a:r>
          </a:p>
          <a:p>
            <a:pPr eaLnBrk="1" hangingPunct="1">
              <a:buClrTx/>
              <a:buSzTx/>
              <a:buFontTx/>
              <a:buNone/>
              <a:defRPr/>
            </a:pPr>
            <a:r>
              <a:rPr kumimoji="0" lang="en-US" altLang="zh-CN" sz="1800" dirty="0">
                <a:latin typeface="+mj-lt"/>
                <a:ea typeface="+mn-ea"/>
              </a:rPr>
              <a:t>        for </a:t>
            </a:r>
            <a:r>
              <a:rPr kumimoji="0" lang="en-US" altLang="zh-CN" sz="1800" dirty="0" err="1">
                <a:latin typeface="+mj-lt"/>
                <a:ea typeface="+mn-ea"/>
              </a:rPr>
              <a:t>i</a:t>
            </a:r>
            <a:r>
              <a:rPr kumimoji="0" lang="en-US" altLang="zh-CN" sz="1800" dirty="0"/>
              <a:t> ← </a:t>
            </a:r>
            <a:r>
              <a:rPr kumimoji="0" lang="en-US" altLang="zh-CN" sz="1800" dirty="0">
                <a:latin typeface="+mj-lt"/>
                <a:ea typeface="+mn-ea"/>
                <a:sym typeface="Wingdings" panose="05000000000000000000" pitchFamily="2" charset="2"/>
              </a:rPr>
              <a:t>1 to n do A[ </a:t>
            </a:r>
            <a:r>
              <a:rPr kumimoji="0" lang="en-US" altLang="zh-CN" sz="1800" dirty="0" err="1">
                <a:latin typeface="+mj-lt"/>
                <a:ea typeface="+mn-ea"/>
                <a:sym typeface="Wingdings" panose="05000000000000000000" pitchFamily="2" charset="2"/>
              </a:rPr>
              <a:t>i</a:t>
            </a:r>
            <a:r>
              <a:rPr kumimoji="0" lang="en-US" altLang="zh-CN" sz="1800" dirty="0">
                <a:latin typeface="+mj-lt"/>
                <a:ea typeface="+mn-ea"/>
                <a:sym typeface="Wingdings" panose="05000000000000000000" pitchFamily="2" charset="2"/>
              </a:rPr>
              <a:t>, n+1 ]</a:t>
            </a:r>
            <a:r>
              <a:rPr kumimoji="0" lang="en-US" altLang="zh-CN" sz="1800" dirty="0"/>
              <a:t> ← </a:t>
            </a:r>
            <a:r>
              <a:rPr kumimoji="0" lang="en-US" altLang="zh-CN" sz="1800" dirty="0">
                <a:latin typeface="+mj-lt"/>
                <a:ea typeface="+mn-ea"/>
                <a:sym typeface="Wingdings" panose="05000000000000000000" pitchFamily="2" charset="2"/>
              </a:rPr>
              <a:t>b[ </a:t>
            </a:r>
            <a:r>
              <a:rPr kumimoji="0" lang="en-US" altLang="zh-CN" sz="1800" dirty="0" err="1">
                <a:latin typeface="+mj-lt"/>
                <a:ea typeface="+mn-ea"/>
                <a:sym typeface="Wingdings" panose="05000000000000000000" pitchFamily="2" charset="2"/>
              </a:rPr>
              <a:t>i</a:t>
            </a:r>
            <a:r>
              <a:rPr kumimoji="0" lang="en-US" altLang="zh-CN" sz="1800" dirty="0">
                <a:latin typeface="+mj-lt"/>
                <a:ea typeface="+mn-ea"/>
                <a:sym typeface="Wingdings" panose="05000000000000000000" pitchFamily="2" charset="2"/>
              </a:rPr>
              <a:t> ]</a:t>
            </a:r>
          </a:p>
          <a:p>
            <a:pPr eaLnBrk="1" hangingPunct="1">
              <a:buClrTx/>
              <a:buSzTx/>
              <a:buFontTx/>
              <a:buNone/>
              <a:defRPr/>
            </a:pPr>
            <a:r>
              <a:rPr kumimoji="0" lang="en-US" altLang="zh-CN" sz="1800" dirty="0">
                <a:latin typeface="+mj-lt"/>
                <a:ea typeface="+mn-ea"/>
                <a:sym typeface="Wingdings" panose="05000000000000000000" pitchFamily="2" charset="2"/>
              </a:rPr>
              <a:t>        for </a:t>
            </a:r>
            <a:r>
              <a:rPr kumimoji="0" lang="en-US" altLang="zh-CN" sz="1800" dirty="0" err="1"/>
              <a:t>i</a:t>
            </a:r>
            <a:r>
              <a:rPr kumimoji="0" lang="en-US" altLang="zh-CN" sz="1800" dirty="0"/>
              <a:t> ← </a:t>
            </a:r>
            <a:r>
              <a:rPr kumimoji="0" lang="en-US" altLang="zh-CN" sz="1800" dirty="0">
                <a:sym typeface="Wingdings" panose="05000000000000000000" pitchFamily="2" charset="2"/>
              </a:rPr>
              <a:t>1 to n-1 do</a:t>
            </a:r>
          </a:p>
          <a:p>
            <a:pPr eaLnBrk="1" hangingPunct="1">
              <a:buClrTx/>
              <a:buSzTx/>
              <a:buFontTx/>
              <a:buNone/>
              <a:defRPr/>
            </a:pPr>
            <a:r>
              <a:rPr kumimoji="0" lang="en-US" altLang="zh-CN" sz="1800" dirty="0">
                <a:sym typeface="Wingdings" panose="05000000000000000000" pitchFamily="2" charset="2"/>
              </a:rPr>
              <a:t>            for j</a:t>
            </a:r>
            <a:r>
              <a:rPr kumimoji="0" lang="en-US" altLang="zh-CN" sz="1800" dirty="0"/>
              <a:t> ← </a:t>
            </a:r>
            <a:r>
              <a:rPr kumimoji="0" lang="en-US" altLang="zh-CN" sz="1800" dirty="0">
                <a:sym typeface="Wingdings" panose="05000000000000000000" pitchFamily="2" charset="2"/>
              </a:rPr>
              <a:t>1 to i+1 do</a:t>
            </a:r>
          </a:p>
          <a:p>
            <a:pPr eaLnBrk="1" hangingPunct="1">
              <a:buClrTx/>
              <a:buSzTx/>
              <a:buFontTx/>
              <a:buNone/>
              <a:defRPr/>
            </a:pPr>
            <a:r>
              <a:rPr kumimoji="0" lang="en-US" altLang="zh-CN" sz="1800" dirty="0">
                <a:sym typeface="Wingdings" panose="05000000000000000000" pitchFamily="2" charset="2"/>
              </a:rPr>
              <a:t>                for k</a:t>
            </a:r>
            <a:r>
              <a:rPr kumimoji="0" lang="en-US" altLang="zh-CN" sz="1800" dirty="0"/>
              <a:t> ← </a:t>
            </a:r>
            <a:r>
              <a:rPr kumimoji="0" lang="en-US" altLang="zh-CN" sz="1800" dirty="0">
                <a:sym typeface="Wingdings" panose="05000000000000000000" pitchFamily="2" charset="2"/>
              </a:rPr>
              <a:t>n+1 </a:t>
            </a:r>
            <a:r>
              <a:rPr kumimoji="0" lang="en-US" altLang="zh-CN" sz="1800" dirty="0" err="1">
                <a:sym typeface="Wingdings" panose="05000000000000000000" pitchFamily="2" charset="2"/>
              </a:rPr>
              <a:t>downto</a:t>
            </a:r>
            <a:r>
              <a:rPr kumimoji="0" lang="en-US" altLang="zh-CN" sz="1800" dirty="0">
                <a:sym typeface="Wingdings" panose="05000000000000000000" pitchFamily="2" charset="2"/>
              </a:rPr>
              <a:t> </a:t>
            </a:r>
            <a:r>
              <a:rPr kumimoji="0" lang="en-US" altLang="zh-CN" sz="1800" dirty="0" err="1">
                <a:sym typeface="Wingdings" panose="05000000000000000000" pitchFamily="2" charset="2"/>
              </a:rPr>
              <a:t>i</a:t>
            </a:r>
            <a:r>
              <a:rPr kumimoji="0" lang="en-US" altLang="zh-CN" sz="1800" dirty="0">
                <a:sym typeface="Wingdings" panose="05000000000000000000" pitchFamily="2" charset="2"/>
              </a:rPr>
              <a:t> do</a:t>
            </a:r>
          </a:p>
          <a:p>
            <a:pPr eaLnBrk="1" hangingPunct="1">
              <a:buClrTx/>
              <a:buSzTx/>
              <a:buFont typeface="Monotype Sorts" pitchFamily="2" charset="2"/>
              <a:buNone/>
              <a:defRPr/>
            </a:pPr>
            <a:r>
              <a:rPr kumimoji="0" lang="en-US" altLang="zh-CN" sz="1800" dirty="0">
                <a:sym typeface="Wingdings" panose="05000000000000000000" pitchFamily="2" charset="2"/>
              </a:rPr>
              <a:t>                      A[ j, k ]</a:t>
            </a:r>
            <a:r>
              <a:rPr kumimoji="0" lang="en-US" altLang="zh-CN" sz="1800" dirty="0"/>
              <a:t> ← </a:t>
            </a:r>
            <a:r>
              <a:rPr kumimoji="0" lang="en-US" altLang="zh-CN" sz="1800" dirty="0">
                <a:sym typeface="Wingdings" panose="05000000000000000000" pitchFamily="2" charset="2"/>
              </a:rPr>
              <a:t>A[ j, k ] – A [ </a:t>
            </a:r>
            <a:r>
              <a:rPr kumimoji="0" lang="en-US" altLang="zh-CN" sz="1800" dirty="0" err="1">
                <a:sym typeface="Wingdings" panose="05000000000000000000" pitchFamily="2" charset="2"/>
              </a:rPr>
              <a:t>i</a:t>
            </a:r>
            <a:r>
              <a:rPr kumimoji="0" lang="en-US" altLang="zh-CN" sz="1800" dirty="0">
                <a:sym typeface="Wingdings" panose="05000000000000000000" pitchFamily="2" charset="2"/>
              </a:rPr>
              <a:t>, k ] * A [ j, </a:t>
            </a:r>
            <a:r>
              <a:rPr kumimoji="0" lang="en-US" altLang="zh-CN" sz="1800" dirty="0" err="1">
                <a:sym typeface="Wingdings" panose="05000000000000000000" pitchFamily="2" charset="2"/>
              </a:rPr>
              <a:t>i</a:t>
            </a:r>
            <a:r>
              <a:rPr kumimoji="0" lang="en-US" altLang="zh-CN" sz="1800" dirty="0">
                <a:sym typeface="Wingdings" panose="05000000000000000000" pitchFamily="2" charset="2"/>
              </a:rPr>
              <a:t> ] / A [ </a:t>
            </a:r>
            <a:r>
              <a:rPr kumimoji="0" lang="en-US" altLang="zh-CN" sz="1800" dirty="0" err="1">
                <a:sym typeface="Wingdings" panose="05000000000000000000" pitchFamily="2" charset="2"/>
              </a:rPr>
              <a:t>i</a:t>
            </a:r>
            <a:r>
              <a:rPr kumimoji="0" lang="en-US" altLang="zh-CN" sz="1800" dirty="0">
                <a:sym typeface="Wingdings" panose="05000000000000000000" pitchFamily="2" charset="2"/>
              </a:rPr>
              <a:t>, </a:t>
            </a:r>
            <a:r>
              <a:rPr kumimoji="0" lang="en-US" altLang="zh-CN" sz="1800" dirty="0" err="1">
                <a:sym typeface="Wingdings" panose="05000000000000000000" pitchFamily="2" charset="2"/>
              </a:rPr>
              <a:t>i</a:t>
            </a:r>
            <a:r>
              <a:rPr kumimoji="0" lang="en-US" altLang="zh-CN" sz="1800" dirty="0">
                <a:sym typeface="Wingdings" panose="05000000000000000000" pitchFamily="2" charset="2"/>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37B1FC5-FB4A-46D7-92CF-E741CF7DA818}"/>
              </a:ext>
            </a:extLst>
          </p:cNvPr>
          <p:cNvSpPr>
            <a:spLocks noGrp="1" noChangeArrowheads="1"/>
          </p:cNvSpPr>
          <p:nvPr>
            <p:ph type="title"/>
          </p:nvPr>
        </p:nvSpPr>
        <p:spPr/>
        <p:txBody>
          <a:bodyPr/>
          <a:lstStyle/>
          <a:p>
            <a:r>
              <a:rPr lang="zh-CN" altLang="en-US"/>
              <a:t>改进后的高斯消去法：部分主元法</a:t>
            </a:r>
            <a:endParaRPr lang="en-US" altLang="zh-CN"/>
          </a:p>
        </p:txBody>
      </p:sp>
      <p:sp>
        <p:nvSpPr>
          <p:cNvPr id="8" name="AutoShape 6">
            <a:extLst>
              <a:ext uri="{FF2B5EF4-FFF2-40B4-BE49-F238E27FC236}">
                <a16:creationId xmlns:a16="http://schemas.microsoft.com/office/drawing/2014/main" id="{F8742A22-BB95-4EE6-936B-E668063DFFD5}"/>
              </a:ext>
            </a:extLst>
          </p:cNvPr>
          <p:cNvSpPr>
            <a:spLocks noChangeArrowheads="1"/>
          </p:cNvSpPr>
          <p:nvPr/>
        </p:nvSpPr>
        <p:spPr bwMode="auto">
          <a:xfrm>
            <a:off x="2279650" y="1196975"/>
            <a:ext cx="7561263" cy="5551488"/>
          </a:xfrm>
          <a:prstGeom prst="roundRect">
            <a:avLst>
              <a:gd name="adj" fmla="val 3144"/>
            </a:avLst>
          </a:prstGeom>
          <a:solidFill>
            <a:srgbClr val="FFFFCC"/>
          </a:solidFill>
          <a:ln w="12700" algn="ctr">
            <a:solidFill>
              <a:srgbClr val="008000"/>
            </a:solidFill>
            <a:round/>
            <a:headEnd/>
            <a:tailEnd/>
          </a:ln>
        </p:spPr>
        <p:txBody>
          <a:bodyPr wrap="none" bIns="82800" anchor="ct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buClrTx/>
              <a:buSzTx/>
              <a:buFontTx/>
              <a:buNone/>
              <a:defRPr/>
            </a:pPr>
            <a:r>
              <a:rPr kumimoji="0" lang="zh-CN" altLang="en-US" sz="1800" dirty="0">
                <a:latin typeface="+mj-lt"/>
                <a:ea typeface="+mn-ea"/>
              </a:rPr>
              <a:t>算法 </a:t>
            </a:r>
            <a:r>
              <a:rPr kumimoji="0" lang="en-US" altLang="zh-CN" sz="1800" dirty="0" err="1">
                <a:latin typeface="+mj-lt"/>
                <a:ea typeface="+mn-ea"/>
              </a:rPr>
              <a:t>BetterForwardElimination</a:t>
            </a:r>
            <a:r>
              <a:rPr kumimoji="0" lang="en-US" altLang="zh-CN" sz="1800" dirty="0">
                <a:latin typeface="+mj-lt"/>
                <a:ea typeface="+mn-ea"/>
              </a:rPr>
              <a:t> ( A[1..n, 1..n] , b[1..n] )</a:t>
            </a:r>
          </a:p>
          <a:p>
            <a:pPr eaLnBrk="1" hangingPunct="1">
              <a:buClrTx/>
              <a:buSzTx/>
              <a:buFontTx/>
              <a:buNone/>
              <a:defRPr/>
            </a:pPr>
            <a:r>
              <a:rPr kumimoji="0" lang="en-US" altLang="zh-CN" sz="1800" dirty="0">
                <a:latin typeface="+mj-lt"/>
                <a:ea typeface="+mn-ea"/>
              </a:rPr>
              <a:t>        for </a:t>
            </a:r>
            <a:r>
              <a:rPr kumimoji="0" lang="en-US" altLang="zh-CN" sz="1800" dirty="0" err="1">
                <a:latin typeface="+mj-lt"/>
                <a:ea typeface="+mn-ea"/>
              </a:rPr>
              <a:t>i</a:t>
            </a:r>
            <a:r>
              <a:rPr kumimoji="0" lang="en-US" altLang="zh-CN" sz="1800" dirty="0"/>
              <a:t> ← </a:t>
            </a:r>
            <a:r>
              <a:rPr kumimoji="0" lang="en-US" altLang="zh-CN" sz="1800" dirty="0">
                <a:latin typeface="+mj-lt"/>
                <a:ea typeface="+mn-ea"/>
                <a:sym typeface="Wingdings" panose="05000000000000000000" pitchFamily="2" charset="2"/>
              </a:rPr>
              <a:t>1</a:t>
            </a:r>
            <a:r>
              <a:rPr kumimoji="0" lang="en-US" altLang="zh-CN" sz="1800" dirty="0">
                <a:latin typeface="+mj-lt"/>
                <a:ea typeface="+mn-ea"/>
              </a:rPr>
              <a:t> to n do A[ </a:t>
            </a:r>
            <a:r>
              <a:rPr kumimoji="0" lang="en-US" altLang="zh-CN" sz="1800" dirty="0" err="1">
                <a:latin typeface="+mj-lt"/>
                <a:ea typeface="+mn-ea"/>
              </a:rPr>
              <a:t>i</a:t>
            </a:r>
            <a:r>
              <a:rPr kumimoji="0" lang="en-US" altLang="zh-CN" sz="1800" dirty="0">
                <a:latin typeface="+mj-lt"/>
                <a:ea typeface="+mn-ea"/>
              </a:rPr>
              <a:t>, n+1 ]←b[ </a:t>
            </a:r>
            <a:r>
              <a:rPr kumimoji="0" lang="en-US" altLang="zh-CN" sz="1800" dirty="0" err="1">
                <a:latin typeface="+mj-lt"/>
                <a:ea typeface="+mn-ea"/>
              </a:rPr>
              <a:t>i</a:t>
            </a:r>
            <a:r>
              <a:rPr kumimoji="0" lang="en-US" altLang="zh-CN" sz="1800" dirty="0">
                <a:latin typeface="+mj-lt"/>
                <a:ea typeface="+mn-ea"/>
              </a:rPr>
              <a:t> ]∥</a:t>
            </a:r>
            <a:r>
              <a:rPr kumimoji="0" lang="zh-CN" altLang="en-US" sz="1800" dirty="0">
                <a:latin typeface="+mj-lt"/>
                <a:ea typeface="+mn-ea"/>
              </a:rPr>
              <a:t>把</a:t>
            </a:r>
            <a:r>
              <a:rPr kumimoji="0" lang="en-US" altLang="zh-CN" sz="1800" dirty="0">
                <a:latin typeface="+mj-lt"/>
                <a:ea typeface="+mn-ea"/>
              </a:rPr>
              <a:t>b</a:t>
            </a:r>
            <a:r>
              <a:rPr kumimoji="0" lang="zh-CN" altLang="en-US" sz="1800" dirty="0">
                <a:latin typeface="+mj-lt"/>
                <a:ea typeface="+mn-ea"/>
              </a:rPr>
              <a:t>作为最后一列添加到</a:t>
            </a:r>
            <a:r>
              <a:rPr kumimoji="0" lang="en-US" altLang="zh-CN" sz="1800" dirty="0">
                <a:latin typeface="+mj-lt"/>
                <a:ea typeface="+mn-ea"/>
              </a:rPr>
              <a:t>A</a:t>
            </a:r>
            <a:r>
              <a:rPr kumimoji="0" lang="zh-CN" altLang="en-US" sz="1800" dirty="0">
                <a:latin typeface="+mj-lt"/>
                <a:ea typeface="+mn-ea"/>
              </a:rPr>
              <a:t>中</a:t>
            </a:r>
          </a:p>
          <a:p>
            <a:pPr eaLnBrk="1" hangingPunct="1">
              <a:buClrTx/>
              <a:buSzTx/>
              <a:buFontTx/>
              <a:buNone/>
              <a:defRPr/>
            </a:pPr>
            <a:r>
              <a:rPr kumimoji="0" lang="en-US" altLang="zh-CN" sz="1800" dirty="0">
                <a:latin typeface="+mj-lt"/>
                <a:ea typeface="+mn-ea"/>
              </a:rPr>
              <a:t>        for </a:t>
            </a:r>
            <a:r>
              <a:rPr kumimoji="0" lang="en-US" altLang="zh-CN" sz="1800" dirty="0" err="1"/>
              <a:t>i</a:t>
            </a:r>
            <a:r>
              <a:rPr kumimoji="0" lang="en-US" altLang="zh-CN" sz="1800" dirty="0"/>
              <a:t> ← </a:t>
            </a:r>
            <a:r>
              <a:rPr kumimoji="0" lang="en-US" altLang="zh-CN" sz="1800" dirty="0">
                <a:sym typeface="Wingdings" panose="05000000000000000000" pitchFamily="2" charset="2"/>
              </a:rPr>
              <a:t>1 </a:t>
            </a:r>
            <a:r>
              <a:rPr kumimoji="0" lang="en-US" altLang="zh-CN" sz="1800" dirty="0">
                <a:latin typeface="+mj-lt"/>
                <a:ea typeface="+mn-ea"/>
              </a:rPr>
              <a:t>to n-1 do</a:t>
            </a:r>
          </a:p>
          <a:p>
            <a:pPr eaLnBrk="1" hangingPunct="1">
              <a:buClrTx/>
              <a:buSzTx/>
              <a:buFontTx/>
              <a:buNone/>
              <a:defRPr/>
            </a:pPr>
            <a:r>
              <a:rPr kumimoji="0" lang="en-US" altLang="zh-CN" sz="1800" dirty="0">
                <a:latin typeface="+mj-lt"/>
                <a:ea typeface="+mn-ea"/>
              </a:rPr>
              <a:t>              </a:t>
            </a:r>
            <a:r>
              <a:rPr kumimoji="0" lang="en-US" altLang="zh-CN" sz="1800" dirty="0" err="1">
                <a:latin typeface="+mj-lt"/>
                <a:ea typeface="+mn-ea"/>
              </a:rPr>
              <a:t>pivotrow</a:t>
            </a:r>
            <a:r>
              <a:rPr kumimoji="0" lang="en-US" altLang="zh-CN" sz="1800" dirty="0"/>
              <a:t> ← </a:t>
            </a:r>
            <a:r>
              <a:rPr kumimoji="0" lang="en-US" altLang="zh-CN" sz="1800" dirty="0">
                <a:sym typeface="Wingdings" panose="05000000000000000000" pitchFamily="2" charset="2"/>
              </a:rPr>
              <a:t>1</a:t>
            </a:r>
            <a:endParaRPr kumimoji="0" lang="en-US" altLang="zh-CN" sz="1800" dirty="0">
              <a:latin typeface="+mj-lt"/>
              <a:ea typeface="+mn-ea"/>
            </a:endParaRPr>
          </a:p>
          <a:p>
            <a:pPr eaLnBrk="1" hangingPunct="1">
              <a:buClrTx/>
              <a:buSzTx/>
              <a:buFontTx/>
              <a:buNone/>
              <a:defRPr/>
            </a:pPr>
            <a:r>
              <a:rPr kumimoji="0" lang="en-US" altLang="zh-CN" sz="1800" dirty="0">
                <a:latin typeface="+mj-lt"/>
                <a:ea typeface="+mn-ea"/>
              </a:rPr>
              <a:t>              for j←i+1 to n do</a:t>
            </a:r>
          </a:p>
          <a:p>
            <a:pPr eaLnBrk="1" hangingPunct="1">
              <a:buClrTx/>
              <a:buSzTx/>
              <a:buFontTx/>
              <a:buNone/>
              <a:defRPr/>
            </a:pPr>
            <a:r>
              <a:rPr kumimoji="0" lang="en-US" altLang="zh-CN" sz="1800" dirty="0">
                <a:latin typeface="+mj-lt"/>
                <a:ea typeface="+mn-ea"/>
              </a:rPr>
              <a:t>                     if | A [ j, </a:t>
            </a:r>
            <a:r>
              <a:rPr kumimoji="0" lang="en-US" altLang="zh-CN" sz="1800" dirty="0" err="1">
                <a:latin typeface="+mj-lt"/>
                <a:ea typeface="+mn-ea"/>
              </a:rPr>
              <a:t>i</a:t>
            </a:r>
            <a:r>
              <a:rPr kumimoji="0" lang="en-US" altLang="zh-CN" sz="1800" dirty="0">
                <a:latin typeface="+mj-lt"/>
                <a:ea typeface="+mn-ea"/>
              </a:rPr>
              <a:t> ] | &gt; | A[ </a:t>
            </a:r>
            <a:r>
              <a:rPr kumimoji="0" lang="en-US" altLang="zh-CN" sz="1800" dirty="0" err="1">
                <a:latin typeface="+mj-lt"/>
                <a:ea typeface="+mn-ea"/>
              </a:rPr>
              <a:t>pivotrow</a:t>
            </a:r>
            <a:r>
              <a:rPr kumimoji="0" lang="en-US" altLang="zh-CN" sz="1800" dirty="0">
                <a:latin typeface="+mj-lt"/>
                <a:ea typeface="+mn-ea"/>
              </a:rPr>
              <a:t>, </a:t>
            </a:r>
            <a:r>
              <a:rPr kumimoji="0" lang="en-US" altLang="zh-CN" sz="1800" dirty="0" err="1">
                <a:latin typeface="+mj-lt"/>
                <a:ea typeface="+mn-ea"/>
              </a:rPr>
              <a:t>i</a:t>
            </a:r>
            <a:r>
              <a:rPr kumimoji="0" lang="en-US" altLang="zh-CN" sz="1800" dirty="0">
                <a:latin typeface="+mj-lt"/>
                <a:ea typeface="+mn-ea"/>
              </a:rPr>
              <a:t> ] |</a:t>
            </a:r>
          </a:p>
          <a:p>
            <a:pPr eaLnBrk="1" hangingPunct="1">
              <a:buClrTx/>
              <a:buSzTx/>
              <a:buFontTx/>
              <a:buNone/>
              <a:defRPr/>
            </a:pPr>
            <a:r>
              <a:rPr kumimoji="0" lang="en-US" altLang="zh-CN" sz="1800" dirty="0">
                <a:latin typeface="+mj-lt"/>
                <a:ea typeface="+mn-ea"/>
              </a:rPr>
              <a:t>                           </a:t>
            </a:r>
            <a:r>
              <a:rPr kumimoji="0" lang="en-US" altLang="zh-CN" sz="1800" dirty="0" err="1">
                <a:latin typeface="+mj-lt"/>
                <a:ea typeface="+mn-ea"/>
              </a:rPr>
              <a:t>pivotrow</a:t>
            </a:r>
            <a:r>
              <a:rPr kumimoji="0" lang="en-US" altLang="zh-CN" sz="1800" dirty="0"/>
              <a:t> ←j</a:t>
            </a:r>
            <a:endParaRPr kumimoji="0" lang="en-US" altLang="zh-CN" sz="1800" dirty="0">
              <a:latin typeface="+mj-lt"/>
              <a:ea typeface="+mn-ea"/>
            </a:endParaRPr>
          </a:p>
          <a:p>
            <a:pPr eaLnBrk="1" hangingPunct="1">
              <a:buClrTx/>
              <a:buSzTx/>
              <a:buFontTx/>
              <a:buNone/>
              <a:defRPr/>
            </a:pPr>
            <a:r>
              <a:rPr kumimoji="0" lang="en-US" altLang="zh-CN" sz="1800" dirty="0">
                <a:latin typeface="+mj-lt"/>
                <a:ea typeface="+mn-ea"/>
              </a:rPr>
              <a:t>              for k</a:t>
            </a:r>
            <a:r>
              <a:rPr kumimoji="0" lang="en-US" altLang="zh-CN" sz="1800" dirty="0"/>
              <a:t> ←</a:t>
            </a:r>
            <a:r>
              <a:rPr kumimoji="0" lang="en-US" altLang="zh-CN" sz="1800" dirty="0" err="1">
                <a:latin typeface="+mj-lt"/>
                <a:ea typeface="+mn-ea"/>
              </a:rPr>
              <a:t>i</a:t>
            </a:r>
            <a:r>
              <a:rPr kumimoji="0" lang="en-US" altLang="zh-CN" sz="1800" dirty="0">
                <a:latin typeface="+mj-lt"/>
                <a:ea typeface="+mn-ea"/>
              </a:rPr>
              <a:t> to </a:t>
            </a:r>
            <a:r>
              <a:rPr kumimoji="0" lang="en-US" altLang="zh-CN" sz="1800" dirty="0" err="1">
                <a:latin typeface="+mj-lt"/>
                <a:ea typeface="+mn-ea"/>
              </a:rPr>
              <a:t>n+l</a:t>
            </a:r>
            <a:r>
              <a:rPr kumimoji="0" lang="en-US" altLang="zh-CN" sz="1800" dirty="0">
                <a:latin typeface="+mj-lt"/>
                <a:ea typeface="+mn-ea"/>
              </a:rPr>
              <a:t> do</a:t>
            </a:r>
          </a:p>
          <a:p>
            <a:pPr eaLnBrk="1" hangingPunct="1">
              <a:buClrTx/>
              <a:buSzTx/>
              <a:buFontTx/>
              <a:buNone/>
              <a:defRPr/>
            </a:pPr>
            <a:r>
              <a:rPr kumimoji="0" lang="en-US" altLang="zh-CN" sz="1800" dirty="0">
                <a:latin typeface="+mj-lt"/>
                <a:ea typeface="+mn-ea"/>
              </a:rPr>
              <a:t>                     swap ( A[ </a:t>
            </a:r>
            <a:r>
              <a:rPr kumimoji="0" lang="en-US" altLang="zh-CN" sz="1800" dirty="0" err="1">
                <a:latin typeface="+mj-lt"/>
                <a:ea typeface="+mn-ea"/>
              </a:rPr>
              <a:t>i</a:t>
            </a:r>
            <a:r>
              <a:rPr kumimoji="0" lang="en-US" altLang="zh-CN" sz="1800" dirty="0">
                <a:latin typeface="+mj-lt"/>
                <a:ea typeface="+mn-ea"/>
              </a:rPr>
              <a:t>, k ],  A[ </a:t>
            </a:r>
            <a:r>
              <a:rPr kumimoji="0" lang="en-US" altLang="zh-CN" sz="1800" dirty="0" err="1">
                <a:latin typeface="+mj-lt"/>
                <a:ea typeface="+mn-ea"/>
              </a:rPr>
              <a:t>pivotrow</a:t>
            </a:r>
            <a:r>
              <a:rPr kumimoji="0" lang="en-US" altLang="zh-CN" sz="1800" dirty="0">
                <a:latin typeface="+mj-lt"/>
                <a:ea typeface="+mn-ea"/>
              </a:rPr>
              <a:t>, k] )</a:t>
            </a:r>
          </a:p>
          <a:p>
            <a:pPr eaLnBrk="1" hangingPunct="1">
              <a:buClrTx/>
              <a:buSzTx/>
              <a:buFontTx/>
              <a:buNone/>
              <a:defRPr/>
            </a:pPr>
            <a:r>
              <a:rPr kumimoji="0" lang="en-US" altLang="zh-CN" sz="1800" dirty="0">
                <a:latin typeface="+mj-lt"/>
                <a:ea typeface="+mn-ea"/>
              </a:rPr>
              <a:t>              for j</a:t>
            </a:r>
            <a:r>
              <a:rPr kumimoji="0" lang="en-US" altLang="zh-CN" sz="1800" dirty="0"/>
              <a:t> ← </a:t>
            </a:r>
            <a:r>
              <a:rPr kumimoji="0" lang="en-US" altLang="zh-CN" sz="1800" dirty="0" err="1">
                <a:latin typeface="+mj-lt"/>
                <a:ea typeface="+mn-ea"/>
              </a:rPr>
              <a:t>i</a:t>
            </a:r>
            <a:r>
              <a:rPr kumimoji="0" lang="en-US" altLang="zh-CN" sz="1800" dirty="0">
                <a:latin typeface="+mj-lt"/>
                <a:ea typeface="+mn-ea"/>
              </a:rPr>
              <a:t>+ 1 to n do</a:t>
            </a:r>
          </a:p>
          <a:p>
            <a:pPr eaLnBrk="1" hangingPunct="1">
              <a:buClrTx/>
              <a:buSzTx/>
              <a:buFontTx/>
              <a:buNone/>
              <a:defRPr/>
            </a:pPr>
            <a:r>
              <a:rPr kumimoji="0" lang="en-US" altLang="zh-CN" sz="1800" dirty="0">
                <a:latin typeface="+mj-lt"/>
                <a:ea typeface="+mn-ea"/>
              </a:rPr>
              <a:t>                      temp</a:t>
            </a:r>
            <a:r>
              <a:rPr kumimoji="0" lang="en-US" altLang="zh-CN" sz="1800" dirty="0"/>
              <a:t> ← </a:t>
            </a:r>
            <a:r>
              <a:rPr kumimoji="0" lang="en-US" altLang="zh-CN" sz="1800" dirty="0">
                <a:latin typeface="+mj-lt"/>
                <a:ea typeface="+mn-ea"/>
              </a:rPr>
              <a:t>A [ j, </a:t>
            </a:r>
            <a:r>
              <a:rPr kumimoji="0" lang="en-US" altLang="zh-CN" sz="1800" dirty="0" err="1">
                <a:latin typeface="+mj-lt"/>
                <a:ea typeface="+mn-ea"/>
              </a:rPr>
              <a:t>i</a:t>
            </a:r>
            <a:r>
              <a:rPr kumimoji="0" lang="en-US" altLang="zh-CN" sz="1800" dirty="0">
                <a:latin typeface="+mj-lt"/>
                <a:ea typeface="+mn-ea"/>
              </a:rPr>
              <a:t> ] /A[ </a:t>
            </a:r>
            <a:r>
              <a:rPr kumimoji="0" lang="en-US" altLang="zh-CN" sz="1800" dirty="0" err="1">
                <a:latin typeface="+mj-lt"/>
                <a:ea typeface="+mn-ea"/>
              </a:rPr>
              <a:t>i</a:t>
            </a:r>
            <a:r>
              <a:rPr kumimoji="0" lang="en-US" altLang="zh-CN" sz="1800" dirty="0">
                <a:latin typeface="+mj-lt"/>
                <a:ea typeface="+mn-ea"/>
              </a:rPr>
              <a:t>, </a:t>
            </a:r>
            <a:r>
              <a:rPr kumimoji="0" lang="en-US" altLang="zh-CN" sz="1800" dirty="0" err="1">
                <a:latin typeface="+mj-lt"/>
                <a:ea typeface="+mn-ea"/>
              </a:rPr>
              <a:t>i</a:t>
            </a:r>
            <a:r>
              <a:rPr kumimoji="0" lang="en-US" altLang="zh-CN" sz="1800" dirty="0">
                <a:latin typeface="+mj-lt"/>
                <a:ea typeface="+mn-ea"/>
              </a:rPr>
              <a:t> ]</a:t>
            </a:r>
            <a:endParaRPr kumimoji="0" lang="zh-CN" altLang="en-US" sz="1800" dirty="0">
              <a:latin typeface="+mj-lt"/>
              <a:ea typeface="+mn-ea"/>
            </a:endParaRPr>
          </a:p>
          <a:p>
            <a:pPr eaLnBrk="1" hangingPunct="1">
              <a:buClrTx/>
              <a:buSzTx/>
              <a:buFontTx/>
              <a:buNone/>
              <a:defRPr/>
            </a:pPr>
            <a:r>
              <a:rPr kumimoji="0" lang="en-US" altLang="zh-CN" sz="1800" dirty="0">
                <a:latin typeface="+mj-lt"/>
                <a:ea typeface="+mn-ea"/>
              </a:rPr>
              <a:t>                      for </a:t>
            </a:r>
            <a:r>
              <a:rPr kumimoji="0" lang="en-US" altLang="zh-CN" sz="1800" dirty="0" err="1">
                <a:latin typeface="+mj-lt"/>
                <a:ea typeface="+mn-ea"/>
              </a:rPr>
              <a:t>k←i</a:t>
            </a:r>
            <a:r>
              <a:rPr kumimoji="0" lang="en-US" altLang="zh-CN" sz="1800" dirty="0">
                <a:latin typeface="+mj-lt"/>
                <a:ea typeface="+mn-ea"/>
              </a:rPr>
              <a:t> to n+1 do</a:t>
            </a:r>
          </a:p>
          <a:p>
            <a:pPr eaLnBrk="1" hangingPunct="1">
              <a:buClrTx/>
              <a:buSzTx/>
              <a:buFontTx/>
              <a:buNone/>
              <a:defRPr/>
            </a:pPr>
            <a:r>
              <a:rPr kumimoji="0" lang="en-US" altLang="zh-CN" sz="1800" dirty="0">
                <a:latin typeface="+mj-lt"/>
                <a:ea typeface="+mn-ea"/>
              </a:rPr>
              <a:t>                            A [ j, k ]←A[ j, k ] - A[ </a:t>
            </a:r>
            <a:r>
              <a:rPr kumimoji="0" lang="en-US" altLang="zh-CN" sz="1800" dirty="0" err="1">
                <a:latin typeface="+mj-lt"/>
                <a:ea typeface="+mn-ea"/>
              </a:rPr>
              <a:t>i</a:t>
            </a:r>
            <a:r>
              <a:rPr kumimoji="0" lang="en-US" altLang="zh-CN" sz="1800" dirty="0">
                <a:latin typeface="+mj-lt"/>
                <a:ea typeface="+mn-ea"/>
              </a:rPr>
              <a:t>, k ]*temp</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CF72DF5-9A34-4574-853A-39E3919135C8}"/>
              </a:ext>
            </a:extLst>
          </p:cNvPr>
          <p:cNvSpPr>
            <a:spLocks noGrp="1" noChangeArrowheads="1"/>
          </p:cNvSpPr>
          <p:nvPr>
            <p:ph type="title"/>
          </p:nvPr>
        </p:nvSpPr>
        <p:spPr/>
        <p:txBody>
          <a:bodyPr/>
          <a:lstStyle/>
          <a:p>
            <a:r>
              <a:rPr lang="zh-CN" altLang="en-US"/>
              <a:t>高斯消去法</a:t>
            </a:r>
            <a:r>
              <a:rPr lang="en-US" altLang="zh-CN"/>
              <a:t>(Gauss Elimination)</a:t>
            </a:r>
          </a:p>
        </p:txBody>
      </p:sp>
      <p:sp>
        <p:nvSpPr>
          <p:cNvPr id="26627" name="Rectangle 3">
            <a:extLst>
              <a:ext uri="{FF2B5EF4-FFF2-40B4-BE49-F238E27FC236}">
                <a16:creationId xmlns:a16="http://schemas.microsoft.com/office/drawing/2014/main" id="{B92123C0-3067-47F6-8808-402766D58AB4}"/>
              </a:ext>
            </a:extLst>
          </p:cNvPr>
          <p:cNvSpPr>
            <a:spLocks noGrp="1" noChangeArrowheads="1"/>
          </p:cNvSpPr>
          <p:nvPr>
            <p:ph idx="1"/>
          </p:nvPr>
        </p:nvSpPr>
        <p:spPr/>
        <p:txBody>
          <a:bodyPr/>
          <a:lstStyle/>
          <a:p>
            <a:r>
              <a:rPr lang="zh-CN" altLang="en-US"/>
              <a:t>算法效率</a:t>
            </a:r>
          </a:p>
        </p:txBody>
      </p:sp>
      <p:pic>
        <p:nvPicPr>
          <p:cNvPr id="26628" name="Picture 4">
            <a:extLst>
              <a:ext uri="{FF2B5EF4-FFF2-40B4-BE49-F238E27FC236}">
                <a16:creationId xmlns:a16="http://schemas.microsoft.com/office/drawing/2014/main" id="{E1380F3F-242F-44F1-8FB6-3B0A01908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920875"/>
            <a:ext cx="6911975"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5">
            <a:extLst>
              <a:ext uri="{FF2B5EF4-FFF2-40B4-BE49-F238E27FC236}">
                <a16:creationId xmlns:a16="http://schemas.microsoft.com/office/drawing/2014/main" id="{607A3EFC-3A6E-4579-9E1A-C62A7DCCC7DA}"/>
              </a:ext>
            </a:extLst>
          </p:cNvPr>
          <p:cNvSpPr txBox="1">
            <a:spLocks noChangeArrowheads="1"/>
          </p:cNvSpPr>
          <p:nvPr/>
        </p:nvSpPr>
        <p:spPr bwMode="auto">
          <a:xfrm>
            <a:off x="1127125" y="5489575"/>
            <a:ext cx="368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defRPr/>
            </a:pPr>
            <a:r>
              <a:rPr kumimoji="0" lang="zh-CN" altLang="en-US" dirty="0">
                <a:solidFill>
                  <a:srgbClr val="FF3300"/>
                </a:solidFill>
                <a:latin typeface="+mj-lt"/>
                <a:ea typeface="宋体" panose="02010600030101010101" pitchFamily="2" charset="-122"/>
              </a:rPr>
              <a:t>反向替换的效率属于</a:t>
            </a:r>
            <a:r>
              <a:rPr kumimoji="0" lang="el-GR" altLang="zh-CN" dirty="0">
                <a:solidFill>
                  <a:srgbClr val="FF3300"/>
                </a:solidFill>
                <a:latin typeface="+mj-lt"/>
                <a:ea typeface="宋体" panose="02010600030101010101" pitchFamily="2" charset="-122"/>
              </a:rPr>
              <a:t>Θ</a:t>
            </a:r>
            <a:r>
              <a:rPr kumimoji="0" lang="en-US" altLang="zh-CN" dirty="0">
                <a:solidFill>
                  <a:srgbClr val="FF3300"/>
                </a:solidFill>
                <a:latin typeface="+mj-lt"/>
                <a:ea typeface="宋体" panose="02010600030101010101" pitchFamily="2" charset="-122"/>
              </a:rPr>
              <a:t>(n</a:t>
            </a:r>
            <a:r>
              <a:rPr kumimoji="0" lang="en-US" altLang="zh-CN" baseline="30000" dirty="0">
                <a:solidFill>
                  <a:srgbClr val="FF3300"/>
                </a:solidFill>
                <a:latin typeface="+mj-lt"/>
                <a:ea typeface="宋体" panose="02010600030101010101" pitchFamily="2" charset="-122"/>
              </a:rPr>
              <a:t>2</a:t>
            </a:r>
            <a:r>
              <a:rPr kumimoji="0" lang="en-US" altLang="zh-CN" dirty="0">
                <a:solidFill>
                  <a:srgbClr val="FF3300"/>
                </a:solidFill>
                <a:latin typeface="+mj-lt"/>
                <a:ea typeface="宋体" panose="02010600030101010101" pitchFamily="2" charset="-122"/>
              </a:rPr>
              <a:t>)</a:t>
            </a:r>
            <a:endParaRPr kumimoji="0" lang="zh-CN" altLang="el-GR" dirty="0">
              <a:solidFill>
                <a:srgbClr val="FF3300"/>
              </a:solidFill>
              <a:latin typeface="+mj-lt"/>
              <a:ea typeface="宋体" panose="02010600030101010101" pitchFamily="2" charset="-122"/>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87BE5CE-E2F4-4A59-8DD4-888992B16D74}"/>
              </a:ext>
            </a:extLst>
          </p:cNvPr>
          <p:cNvSpPr>
            <a:spLocks noGrp="1" noChangeArrowheads="1"/>
          </p:cNvSpPr>
          <p:nvPr>
            <p:ph type="title"/>
          </p:nvPr>
        </p:nvSpPr>
        <p:spPr/>
        <p:txBody>
          <a:bodyPr/>
          <a:lstStyle/>
          <a:p>
            <a:pPr eaLnBrk="1" hangingPunct="1"/>
            <a:r>
              <a:rPr lang="en-US" altLang="zh-CN"/>
              <a:t>LU</a:t>
            </a:r>
            <a:r>
              <a:rPr lang="zh-CN" altLang="en-US"/>
              <a:t>分解</a:t>
            </a:r>
            <a:r>
              <a:rPr lang="en-US" altLang="zh-CN"/>
              <a:t>(LU Decomposition)</a:t>
            </a:r>
          </a:p>
        </p:txBody>
      </p:sp>
      <p:pic>
        <p:nvPicPr>
          <p:cNvPr id="28675" name="Picture 4">
            <a:extLst>
              <a:ext uri="{FF2B5EF4-FFF2-40B4-BE49-F238E27FC236}">
                <a16:creationId xmlns:a16="http://schemas.microsoft.com/office/drawing/2014/main" id="{E3247A43-4667-4C35-BF1A-24377EA83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628775"/>
            <a:ext cx="237490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Picture 5">
            <a:extLst>
              <a:ext uri="{FF2B5EF4-FFF2-40B4-BE49-F238E27FC236}">
                <a16:creationId xmlns:a16="http://schemas.microsoft.com/office/drawing/2014/main" id="{5B7BC0A3-7B79-47EA-9067-FC5A57A16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38" y="1341438"/>
            <a:ext cx="193198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Picture 6">
            <a:extLst>
              <a:ext uri="{FF2B5EF4-FFF2-40B4-BE49-F238E27FC236}">
                <a16:creationId xmlns:a16="http://schemas.microsoft.com/office/drawing/2014/main" id="{44E39F5C-A2F4-4D19-8256-DB4EA227C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1484313"/>
            <a:ext cx="3095625"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Text Box 7">
            <a:extLst>
              <a:ext uri="{FF2B5EF4-FFF2-40B4-BE49-F238E27FC236}">
                <a16:creationId xmlns:a16="http://schemas.microsoft.com/office/drawing/2014/main" id="{78F39BC9-C381-426C-8A02-7679A46DA2B1}"/>
              </a:ext>
            </a:extLst>
          </p:cNvPr>
          <p:cNvSpPr txBox="1">
            <a:spLocks noChangeArrowheads="1"/>
          </p:cNvSpPr>
          <p:nvPr/>
        </p:nvSpPr>
        <p:spPr bwMode="auto">
          <a:xfrm>
            <a:off x="4367213" y="1844675"/>
            <a:ext cx="6286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pPr>
            <a:r>
              <a:rPr kumimoji="0" lang="en-US" altLang="zh-CN" sz="6000">
                <a:solidFill>
                  <a:srgbClr val="FF3300"/>
                </a:solidFill>
                <a:latin typeface="Arial" panose="020B0604020202020204" pitchFamily="34" charset="0"/>
                <a:ea typeface="宋体" panose="02010600030101010101" pitchFamily="2" charset="-122"/>
              </a:rPr>
              <a:t>=</a:t>
            </a:r>
          </a:p>
        </p:txBody>
      </p:sp>
      <p:sp>
        <p:nvSpPr>
          <p:cNvPr id="110600" name="Text Box 8">
            <a:extLst>
              <a:ext uri="{FF2B5EF4-FFF2-40B4-BE49-F238E27FC236}">
                <a16:creationId xmlns:a16="http://schemas.microsoft.com/office/drawing/2014/main" id="{C83F5FA3-FDBE-4C06-B39C-31B0A871D5B1}"/>
              </a:ext>
            </a:extLst>
          </p:cNvPr>
          <p:cNvSpPr txBox="1">
            <a:spLocks noChangeArrowheads="1"/>
          </p:cNvSpPr>
          <p:nvPr/>
        </p:nvSpPr>
        <p:spPr bwMode="auto">
          <a:xfrm>
            <a:off x="6959600" y="1844675"/>
            <a:ext cx="7937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pPr>
            <a:r>
              <a:rPr kumimoji="0" lang="en-US" altLang="zh-CN" sz="4800">
                <a:solidFill>
                  <a:srgbClr val="FF3300"/>
                </a:solidFill>
                <a:latin typeface="宋体" panose="02010600030101010101" pitchFamily="2" charset="-122"/>
                <a:ea typeface="宋体" panose="02010600030101010101" pitchFamily="2" charset="-122"/>
              </a:rPr>
              <a:t>×</a:t>
            </a:r>
          </a:p>
        </p:txBody>
      </p:sp>
      <p:sp>
        <p:nvSpPr>
          <p:cNvPr id="110601" name="Text Box 9">
            <a:extLst>
              <a:ext uri="{FF2B5EF4-FFF2-40B4-BE49-F238E27FC236}">
                <a16:creationId xmlns:a16="http://schemas.microsoft.com/office/drawing/2014/main" id="{0D0E4C01-6FED-4507-8FEE-A06BDD8ECCBC}"/>
              </a:ext>
            </a:extLst>
          </p:cNvPr>
          <p:cNvSpPr txBox="1">
            <a:spLocks noChangeArrowheads="1"/>
          </p:cNvSpPr>
          <p:nvPr/>
        </p:nvSpPr>
        <p:spPr bwMode="auto">
          <a:xfrm>
            <a:off x="982663" y="3690938"/>
            <a:ext cx="9532937"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buClrTx/>
              <a:buSzTx/>
            </a:pPr>
            <a:r>
              <a:rPr kumimoji="0" lang="zh-CN" altLang="en-US">
                <a:latin typeface="Arial" panose="020B0604020202020204" pitchFamily="34" charset="0"/>
                <a:ea typeface="宋体" panose="02010600030101010101" pitchFamily="2" charset="-122"/>
              </a:rPr>
              <a:t>由上可知，解方程组 </a:t>
            </a:r>
            <a:r>
              <a:rPr kumimoji="0" lang="en-US" altLang="zh-CN">
                <a:latin typeface="Arial" panose="020B0604020202020204" pitchFamily="34" charset="0"/>
                <a:ea typeface="宋体" panose="02010600030101010101" pitchFamily="2" charset="-122"/>
              </a:rPr>
              <a:t>Ax=b </a:t>
            </a:r>
            <a:r>
              <a:rPr kumimoji="0" lang="zh-CN" altLang="en-US">
                <a:latin typeface="Arial" panose="020B0604020202020204" pitchFamily="34" charset="0"/>
                <a:ea typeface="宋体" panose="02010600030101010101" pitchFamily="2" charset="-122"/>
              </a:rPr>
              <a:t>等价于解 </a:t>
            </a:r>
            <a:r>
              <a:rPr kumimoji="0" lang="en-US" altLang="zh-CN">
                <a:latin typeface="Arial" panose="020B0604020202020204" pitchFamily="34" charset="0"/>
                <a:ea typeface="宋体" panose="02010600030101010101" pitchFamily="2" charset="-122"/>
              </a:rPr>
              <a:t>LUx=b</a:t>
            </a:r>
            <a:endParaRPr kumimoji="0" lang="zh-CN" altLang="en-US">
              <a:latin typeface="Arial" panose="020B0604020202020204" pitchFamily="34" charset="0"/>
              <a:ea typeface="宋体" panose="02010600030101010101" pitchFamily="2" charset="-122"/>
            </a:endParaRPr>
          </a:p>
          <a:p>
            <a:pPr eaLnBrk="1" hangingPunct="1">
              <a:buClrTx/>
              <a:buSzTx/>
            </a:pPr>
            <a:r>
              <a:rPr kumimoji="0" lang="zh-CN" altLang="en-US">
                <a:latin typeface="Arial" panose="020B0604020202020204" pitchFamily="34" charset="0"/>
                <a:ea typeface="宋体" panose="02010600030101010101" pitchFamily="2" charset="-122"/>
              </a:rPr>
              <a:t>可设 </a:t>
            </a:r>
            <a:r>
              <a:rPr kumimoji="0" lang="en-US" altLang="zh-CN">
                <a:latin typeface="Arial" panose="020B0604020202020204" pitchFamily="34" charset="0"/>
                <a:ea typeface="宋体" panose="02010600030101010101" pitchFamily="2" charset="-122"/>
              </a:rPr>
              <a:t>y=Ux</a:t>
            </a:r>
            <a:r>
              <a:rPr kumimoji="0" lang="zh-CN" altLang="en-US">
                <a:latin typeface="Arial" panose="020B0604020202020204" pitchFamily="34" charset="0"/>
                <a:ea typeface="宋体" panose="02010600030101010101" pitchFamily="2" charset="-122"/>
              </a:rPr>
              <a:t>，则有 </a:t>
            </a:r>
            <a:r>
              <a:rPr kumimoji="0" lang="en-US" altLang="zh-CN">
                <a:latin typeface="Arial" panose="020B0604020202020204" pitchFamily="34" charset="0"/>
                <a:ea typeface="宋体" panose="02010600030101010101" pitchFamily="2" charset="-122"/>
              </a:rPr>
              <a:t>Ly=b</a:t>
            </a:r>
            <a:endParaRPr kumimoji="0" lang="zh-CN" altLang="en-US">
              <a:latin typeface="Arial" panose="020B0604020202020204" pitchFamily="34" charset="0"/>
              <a:ea typeface="宋体" panose="02010600030101010101" pitchFamily="2" charset="-122"/>
            </a:endParaRPr>
          </a:p>
          <a:p>
            <a:pPr eaLnBrk="1" hangingPunct="1">
              <a:buClrTx/>
              <a:buSzTx/>
            </a:pPr>
            <a:r>
              <a:rPr kumimoji="0" lang="zh-CN" altLang="en-US">
                <a:latin typeface="Arial" panose="020B0604020202020204" pitchFamily="34" charset="0"/>
                <a:ea typeface="宋体" panose="02010600030101010101" pitchFamily="2" charset="-122"/>
              </a:rPr>
              <a:t>因此可先解 </a:t>
            </a:r>
            <a:r>
              <a:rPr kumimoji="0" lang="en-US" altLang="zh-CN">
                <a:latin typeface="Arial" panose="020B0604020202020204" pitchFamily="34" charset="0"/>
                <a:ea typeface="宋体" panose="02010600030101010101" pitchFamily="2" charset="-122"/>
              </a:rPr>
              <a:t>Ly=b</a:t>
            </a:r>
            <a:r>
              <a:rPr kumimoji="0" lang="zh-CN" altLang="en-US">
                <a:latin typeface="Arial" panose="020B0604020202020204" pitchFamily="34" charset="0"/>
                <a:ea typeface="宋体" panose="02010600030101010101" pitchFamily="2" charset="-122"/>
              </a:rPr>
              <a:t>，然后再解 </a:t>
            </a:r>
            <a:r>
              <a:rPr kumimoji="0" lang="en-US" altLang="zh-CN">
                <a:latin typeface="Arial" panose="020B0604020202020204" pitchFamily="34" charset="0"/>
                <a:ea typeface="宋体" panose="02010600030101010101" pitchFamily="2" charset="-122"/>
              </a:rPr>
              <a:t>Ux=y</a:t>
            </a:r>
          </a:p>
          <a:p>
            <a:pPr eaLnBrk="1" hangingPunct="1">
              <a:buClrTx/>
              <a:buSzTx/>
            </a:pPr>
            <a:r>
              <a:rPr kumimoji="0" lang="zh-CN" altLang="en-US">
                <a:latin typeface="Arial" panose="020B0604020202020204" pitchFamily="34" charset="0"/>
                <a:ea typeface="宋体" panose="02010600030101010101" pitchFamily="2" charset="-122"/>
              </a:rPr>
              <a:t>即，求解 </a:t>
            </a:r>
            <a:r>
              <a:rPr kumimoji="0" lang="en-US" altLang="zh-CN">
                <a:latin typeface="Arial" panose="020B0604020202020204" pitchFamily="34" charset="0"/>
                <a:ea typeface="宋体" panose="02010600030101010101" pitchFamily="2" charset="-122"/>
              </a:rPr>
              <a:t>2 </a:t>
            </a:r>
            <a:r>
              <a:rPr kumimoji="0" lang="zh-CN" altLang="en-US">
                <a:latin typeface="Arial" panose="020B0604020202020204" pitchFamily="34" charset="0"/>
                <a:ea typeface="宋体" panose="02010600030101010101" pitchFamily="2" charset="-122"/>
              </a:rPr>
              <a:t>个具有三角系数矩阵的方程组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6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5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9" grpId="0"/>
      <p:bldP spid="110600" grpId="0"/>
      <p:bldP spid="11060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0D64EBD-3EA0-4FFA-B8E8-AF1802157550}"/>
              </a:ext>
            </a:extLst>
          </p:cNvPr>
          <p:cNvSpPr>
            <a:spLocks noGrp="1" noChangeArrowheads="1"/>
          </p:cNvSpPr>
          <p:nvPr>
            <p:ph type="title"/>
          </p:nvPr>
        </p:nvSpPr>
        <p:spPr/>
        <p:txBody>
          <a:bodyPr/>
          <a:lstStyle/>
          <a:p>
            <a:pPr eaLnBrk="1" hangingPunct="1"/>
            <a:r>
              <a:rPr lang="zh-CN" altLang="en-US"/>
              <a:t>计算矩阵的逆</a:t>
            </a:r>
            <a:r>
              <a:rPr lang="en-US" altLang="zh-CN"/>
              <a:t>(Matrix Inverse)</a:t>
            </a:r>
          </a:p>
        </p:txBody>
      </p:sp>
      <p:sp>
        <p:nvSpPr>
          <p:cNvPr id="30723" name="Rectangle 3">
            <a:extLst>
              <a:ext uri="{FF2B5EF4-FFF2-40B4-BE49-F238E27FC236}">
                <a16:creationId xmlns:a16="http://schemas.microsoft.com/office/drawing/2014/main" id="{0FFC7ECD-FA7D-424A-89AB-3F954EC2BD30}"/>
              </a:ext>
            </a:extLst>
          </p:cNvPr>
          <p:cNvSpPr>
            <a:spLocks noGrp="1" noChangeArrowheads="1"/>
          </p:cNvSpPr>
          <p:nvPr>
            <p:ph idx="1"/>
          </p:nvPr>
        </p:nvSpPr>
        <p:spPr/>
        <p:txBody>
          <a:bodyPr/>
          <a:lstStyle/>
          <a:p>
            <a:pPr eaLnBrk="1" hangingPunct="1"/>
            <a:r>
              <a:rPr lang="zh-CN" altLang="en-US"/>
              <a:t>矩阵逆的定义：</a:t>
            </a:r>
            <a:r>
              <a:rPr lang="en-US" altLang="zh-CN"/>
              <a:t>AA</a:t>
            </a:r>
            <a:r>
              <a:rPr lang="en-US" altLang="zh-CN" baseline="30000"/>
              <a:t>-1</a:t>
            </a:r>
            <a:r>
              <a:rPr lang="en-US" altLang="zh-CN"/>
              <a:t>=</a:t>
            </a:r>
            <a:r>
              <a:rPr lang="en-US" altLang="zh-CN" i="1"/>
              <a:t>I</a:t>
            </a:r>
          </a:p>
          <a:p>
            <a:pPr eaLnBrk="1" hangingPunct="1"/>
            <a:r>
              <a:rPr lang="zh-CN" altLang="en-US"/>
              <a:t>如果一个矩阵 </a:t>
            </a:r>
            <a:r>
              <a:rPr lang="en-US" altLang="zh-CN"/>
              <a:t>A </a:t>
            </a:r>
            <a:r>
              <a:rPr lang="zh-CN" altLang="en-US"/>
              <a:t>的逆不存在，则该矩阵是一个</a:t>
            </a:r>
            <a:r>
              <a:rPr lang="zh-CN" altLang="en-US" u="sng">
                <a:solidFill>
                  <a:srgbClr val="FF3300"/>
                </a:solidFill>
              </a:rPr>
              <a:t>退化矩阵</a:t>
            </a:r>
            <a:r>
              <a:rPr lang="zh-CN" altLang="en-US"/>
              <a:t>。</a:t>
            </a:r>
          </a:p>
          <a:p>
            <a:pPr eaLnBrk="1" hangingPunct="1"/>
            <a:r>
              <a:rPr lang="zh-CN" altLang="en-US"/>
              <a:t>当且仅当矩阵的某一行是其他行的一个线性组合时，该矩阵是一个</a:t>
            </a:r>
            <a:r>
              <a:rPr lang="zh-CN" altLang="en-US" u="sng">
                <a:solidFill>
                  <a:srgbClr val="FF3300"/>
                </a:solidFill>
              </a:rPr>
              <a:t>退化矩阵</a:t>
            </a:r>
            <a:r>
              <a:rPr lang="zh-CN" altLang="en-US"/>
              <a:t>。</a:t>
            </a:r>
          </a:p>
          <a:p>
            <a:pPr eaLnBrk="1" hangingPunct="1"/>
            <a:r>
              <a:rPr lang="zh-CN" altLang="en-US"/>
              <a:t>可利用</a:t>
            </a:r>
            <a:r>
              <a:rPr lang="zh-CN" altLang="en-US" u="sng">
                <a:solidFill>
                  <a:srgbClr val="FF3300"/>
                </a:solidFill>
              </a:rPr>
              <a:t>高斯消去法</a:t>
            </a:r>
            <a:r>
              <a:rPr lang="zh-CN" altLang="en-US"/>
              <a:t>来检查矩阵是否为退化矩阵。</a:t>
            </a:r>
          </a:p>
          <a:p>
            <a:pPr eaLnBrk="1" hangingPunct="1"/>
            <a:r>
              <a:rPr lang="zh-CN" altLang="en-US"/>
              <a:t>如果矩阵</a:t>
            </a:r>
            <a:r>
              <a:rPr lang="en-US" altLang="zh-CN"/>
              <a:t>A</a:t>
            </a:r>
            <a:r>
              <a:rPr lang="zh-CN" altLang="en-US"/>
              <a:t>是非退化的，则有：</a:t>
            </a:r>
          </a:p>
          <a:p>
            <a:pPr lvl="1" eaLnBrk="1" hangingPunct="1"/>
            <a:r>
              <a:rPr lang="en-US" altLang="zh-CN"/>
              <a:t>Ax=b </a:t>
            </a:r>
            <a:r>
              <a:rPr lang="en-US" altLang="zh-CN">
                <a:sym typeface="Wingdings" panose="05000000000000000000" pitchFamily="2" charset="2"/>
              </a:rPr>
              <a:t> x = A</a:t>
            </a:r>
            <a:r>
              <a:rPr lang="en-US" altLang="zh-CN" baseline="30000">
                <a:sym typeface="Wingdings" panose="05000000000000000000" pitchFamily="2" charset="2"/>
              </a:rPr>
              <a:t>-1</a:t>
            </a:r>
            <a:r>
              <a:rPr lang="en-US" altLang="zh-CN">
                <a:sym typeface="Wingdings" panose="05000000000000000000" pitchFamily="2" charset="2"/>
              </a:rPr>
              <a:t>b</a:t>
            </a:r>
            <a:endParaRPr lang="en-US" altLang="zh-CN"/>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EDACA86-F6AB-4C5F-95EB-871B41AAD350}"/>
              </a:ext>
            </a:extLst>
          </p:cNvPr>
          <p:cNvSpPr>
            <a:spLocks noGrp="1" noChangeArrowheads="1"/>
          </p:cNvSpPr>
          <p:nvPr>
            <p:ph type="title"/>
          </p:nvPr>
        </p:nvSpPr>
        <p:spPr/>
        <p:txBody>
          <a:bodyPr/>
          <a:lstStyle/>
          <a:p>
            <a:pPr eaLnBrk="1" hangingPunct="1"/>
            <a:r>
              <a:rPr lang="zh-CN" altLang="en-US"/>
              <a:t>计算矩阵的逆</a:t>
            </a:r>
            <a:r>
              <a:rPr lang="en-US" altLang="zh-CN"/>
              <a:t>(Matrix Inverse)</a:t>
            </a:r>
          </a:p>
        </p:txBody>
      </p:sp>
      <p:sp>
        <p:nvSpPr>
          <p:cNvPr id="114691" name="Rectangle 3">
            <a:extLst>
              <a:ext uri="{FF2B5EF4-FFF2-40B4-BE49-F238E27FC236}">
                <a16:creationId xmlns:a16="http://schemas.microsoft.com/office/drawing/2014/main" id="{9A68F56B-0864-4E9E-8121-81373F8A9531}"/>
              </a:ext>
            </a:extLst>
          </p:cNvPr>
          <p:cNvSpPr>
            <a:spLocks noGrp="1" noChangeArrowheads="1"/>
          </p:cNvSpPr>
          <p:nvPr>
            <p:ph idx="1"/>
          </p:nvPr>
        </p:nvSpPr>
        <p:spPr>
          <a:xfrm>
            <a:off x="911225" y="3933825"/>
            <a:ext cx="10945813" cy="2197100"/>
          </a:xfrm>
        </p:spPr>
        <p:txBody>
          <a:bodyPr/>
          <a:lstStyle/>
          <a:p>
            <a:pPr eaLnBrk="1" hangingPunct="1">
              <a:defRPr/>
            </a:pPr>
            <a:r>
              <a:rPr lang="zh-CN" altLang="en-US" sz="2200" dirty="0"/>
              <a:t>求非退化 </a:t>
            </a:r>
            <a:r>
              <a:rPr lang="en-US" altLang="zh-CN" sz="2200" dirty="0"/>
              <a:t>n </a:t>
            </a:r>
            <a:r>
              <a:rPr lang="zh-CN" altLang="en-US" sz="2200" dirty="0"/>
              <a:t>阶方阵的逆矩阵，需要求出 </a:t>
            </a:r>
            <a:r>
              <a:rPr lang="en-US" altLang="zh-CN" sz="2200" dirty="0"/>
              <a:t>n</a:t>
            </a:r>
            <a:r>
              <a:rPr lang="en-US" altLang="zh-CN" sz="2200" baseline="30000" dirty="0"/>
              <a:t>2 </a:t>
            </a:r>
            <a:r>
              <a:rPr lang="zh-CN" altLang="en-US" sz="2200" dirty="0"/>
              <a:t>个 </a:t>
            </a:r>
            <a:r>
              <a:rPr lang="en-US" altLang="zh-CN" sz="2200" dirty="0" err="1"/>
              <a:t>x</a:t>
            </a:r>
            <a:r>
              <a:rPr lang="en-US" altLang="zh-CN" sz="2200" baseline="-25000" dirty="0" err="1"/>
              <a:t>ij</a:t>
            </a:r>
            <a:r>
              <a:rPr lang="zh-CN" altLang="en-US" sz="2200" dirty="0"/>
              <a:t>，其中</a:t>
            </a:r>
            <a:r>
              <a:rPr lang="en-US" altLang="zh-CN" sz="2200" dirty="0"/>
              <a:t>1</a:t>
            </a:r>
            <a:r>
              <a:rPr lang="en-US" altLang="zh-CN" sz="2200" dirty="0">
                <a:cs typeface="Arial" panose="020B0604020202020204" pitchFamily="34" charset="0"/>
              </a:rPr>
              <a:t>≤i,j ≤n</a:t>
            </a:r>
          </a:p>
          <a:p>
            <a:pPr eaLnBrk="1" hangingPunct="1">
              <a:defRPr/>
            </a:pPr>
            <a:r>
              <a:rPr lang="zh-CN" altLang="en-US" sz="2200" dirty="0">
                <a:cs typeface="Arial" panose="020B0604020202020204" pitchFamily="34" charset="0"/>
              </a:rPr>
              <a:t>可以通过解 </a:t>
            </a:r>
            <a:r>
              <a:rPr lang="en-US" altLang="zh-CN" sz="2200" dirty="0">
                <a:cs typeface="Arial" panose="020B0604020202020204" pitchFamily="34" charset="0"/>
              </a:rPr>
              <a:t>n </a:t>
            </a:r>
            <a:r>
              <a:rPr lang="zh-CN" altLang="en-US" sz="2200" dirty="0">
                <a:cs typeface="Arial" panose="020B0604020202020204" pitchFamily="34" charset="0"/>
              </a:rPr>
              <a:t>个具有相同系数矩阵 </a:t>
            </a:r>
            <a:r>
              <a:rPr lang="en-US" altLang="zh-CN" sz="2200" dirty="0">
                <a:cs typeface="Arial" panose="020B0604020202020204" pitchFamily="34" charset="0"/>
              </a:rPr>
              <a:t>A </a:t>
            </a:r>
            <a:r>
              <a:rPr lang="zh-CN" altLang="en-US" sz="2200" dirty="0">
                <a:cs typeface="Arial" panose="020B0604020202020204" pitchFamily="34" charset="0"/>
              </a:rPr>
              <a:t>的线性方程组来求解这些未知数。如下所示：</a:t>
            </a:r>
            <a:endParaRPr lang="en-US" altLang="zh-CN" sz="2200" dirty="0">
              <a:cs typeface="Arial" panose="020B0604020202020204" pitchFamily="34" charset="0"/>
            </a:endParaRPr>
          </a:p>
          <a:p>
            <a:pPr marL="0" indent="0" eaLnBrk="1" hangingPunct="1">
              <a:buFont typeface="Monotype Sorts" pitchFamily="2" charset="2"/>
              <a:buNone/>
              <a:defRPr/>
            </a:pPr>
            <a:r>
              <a:rPr lang="en-US" altLang="zh-CN" sz="2200" dirty="0">
                <a:solidFill>
                  <a:srgbClr val="FF3300"/>
                </a:solidFill>
                <a:cs typeface="Arial" panose="020B0604020202020204" pitchFamily="34" charset="0"/>
              </a:rPr>
              <a:t>                      </a:t>
            </a:r>
            <a:r>
              <a:rPr lang="en-US" altLang="zh-CN" sz="3400" dirty="0" err="1">
                <a:solidFill>
                  <a:srgbClr val="FF3300"/>
                </a:solidFill>
                <a:cs typeface="Arial" panose="020B0604020202020204" pitchFamily="34" charset="0"/>
              </a:rPr>
              <a:t>Ax</a:t>
            </a:r>
            <a:r>
              <a:rPr lang="en-US" altLang="zh-CN" sz="3400" baseline="30000" dirty="0" err="1">
                <a:solidFill>
                  <a:srgbClr val="FF3300"/>
                </a:solidFill>
                <a:cs typeface="Arial" panose="020B0604020202020204" pitchFamily="34" charset="0"/>
              </a:rPr>
              <a:t>j</a:t>
            </a:r>
            <a:r>
              <a:rPr lang="en-US" altLang="zh-CN" sz="3400" dirty="0">
                <a:solidFill>
                  <a:srgbClr val="FF3300"/>
                </a:solidFill>
                <a:cs typeface="Arial" panose="020B0604020202020204" pitchFamily="34" charset="0"/>
              </a:rPr>
              <a:t>=</a:t>
            </a:r>
            <a:r>
              <a:rPr lang="en-US" altLang="zh-CN" sz="3400" dirty="0" err="1">
                <a:solidFill>
                  <a:srgbClr val="FF3300"/>
                </a:solidFill>
                <a:cs typeface="Arial" panose="020B0604020202020204" pitchFamily="34" charset="0"/>
              </a:rPr>
              <a:t>e</a:t>
            </a:r>
            <a:r>
              <a:rPr lang="en-US" altLang="zh-CN" sz="3400" baseline="30000" dirty="0" err="1">
                <a:solidFill>
                  <a:srgbClr val="FF3300"/>
                </a:solidFill>
                <a:cs typeface="Arial" panose="020B0604020202020204" pitchFamily="34" charset="0"/>
              </a:rPr>
              <a:t>j</a:t>
            </a:r>
            <a:endParaRPr lang="en-US" altLang="zh-CN" sz="3400" baseline="30000" dirty="0">
              <a:solidFill>
                <a:srgbClr val="FF3300"/>
              </a:solidFill>
              <a:cs typeface="Arial" panose="020B0604020202020204" pitchFamily="34" charset="0"/>
            </a:endParaRPr>
          </a:p>
        </p:txBody>
      </p:sp>
      <p:pic>
        <p:nvPicPr>
          <p:cNvPr id="32772" name="Picture 4">
            <a:extLst>
              <a:ext uri="{FF2B5EF4-FFF2-40B4-BE49-F238E27FC236}">
                <a16:creationId xmlns:a16="http://schemas.microsoft.com/office/drawing/2014/main" id="{760E3018-48B3-4EAF-B68F-9D7DA7352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412875"/>
            <a:ext cx="864235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6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6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BAC159A-F316-416C-8588-ABDCEB8909B4}"/>
              </a:ext>
            </a:extLst>
          </p:cNvPr>
          <p:cNvSpPr>
            <a:spLocks noGrp="1" noChangeArrowheads="1"/>
          </p:cNvSpPr>
          <p:nvPr>
            <p:ph type="title"/>
          </p:nvPr>
        </p:nvSpPr>
        <p:spPr/>
        <p:txBody>
          <a:bodyPr/>
          <a:lstStyle/>
          <a:p>
            <a:pPr eaLnBrk="1" hangingPunct="1"/>
            <a:r>
              <a:rPr lang="zh-CN" altLang="en-US"/>
              <a:t>计算行列式的值</a:t>
            </a:r>
            <a:r>
              <a:rPr lang="en-US" altLang="zh-CN"/>
              <a:t>(Determinant)</a:t>
            </a:r>
          </a:p>
        </p:txBody>
      </p:sp>
      <p:sp>
        <p:nvSpPr>
          <p:cNvPr id="34819" name="Rectangle 3">
            <a:extLst>
              <a:ext uri="{FF2B5EF4-FFF2-40B4-BE49-F238E27FC236}">
                <a16:creationId xmlns:a16="http://schemas.microsoft.com/office/drawing/2014/main" id="{E0F677B9-6724-4F0B-9DA9-873404CB979E}"/>
              </a:ext>
            </a:extLst>
          </p:cNvPr>
          <p:cNvSpPr>
            <a:spLocks noGrp="1" noChangeArrowheads="1"/>
          </p:cNvSpPr>
          <p:nvPr>
            <p:ph idx="4294967295"/>
          </p:nvPr>
        </p:nvSpPr>
        <p:spPr>
          <a:xfrm>
            <a:off x="982663" y="5157788"/>
            <a:ext cx="9685337" cy="1366837"/>
          </a:xfrm>
        </p:spPr>
        <p:txBody>
          <a:bodyPr/>
          <a:lstStyle/>
          <a:p>
            <a:pPr eaLnBrk="1" hangingPunct="1"/>
            <a:r>
              <a:rPr lang="zh-CN" altLang="en-US" sz="2600"/>
              <a:t>对于一个大矩阵行列式来说，要计算 </a:t>
            </a:r>
            <a:r>
              <a:rPr lang="en-US" altLang="zh-CN" sz="2600"/>
              <a:t>n! </a:t>
            </a:r>
            <a:r>
              <a:rPr lang="zh-CN" altLang="en-US" sz="2600"/>
              <a:t>个项的和。</a:t>
            </a:r>
          </a:p>
          <a:p>
            <a:pPr eaLnBrk="1" hangingPunct="1"/>
            <a:r>
              <a:rPr lang="zh-CN" altLang="en-US" sz="2600"/>
              <a:t>利用高斯消去法只需要计算主对角线上的元素的乘积。</a:t>
            </a:r>
          </a:p>
        </p:txBody>
      </p:sp>
      <p:pic>
        <p:nvPicPr>
          <p:cNvPr id="34820" name="Picture 4">
            <a:extLst>
              <a:ext uri="{FF2B5EF4-FFF2-40B4-BE49-F238E27FC236}">
                <a16:creationId xmlns:a16="http://schemas.microsoft.com/office/drawing/2014/main" id="{431A3253-6C46-448F-8CC9-417DD7A86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417638"/>
            <a:ext cx="3744912"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a:extLst>
              <a:ext uri="{FF2B5EF4-FFF2-40B4-BE49-F238E27FC236}">
                <a16:creationId xmlns:a16="http://schemas.microsoft.com/office/drawing/2014/main" id="{F1B50F0E-C2BA-4526-83BF-B81054597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38" y="2492375"/>
            <a:ext cx="88566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6">
            <a:extLst>
              <a:ext uri="{FF2B5EF4-FFF2-40B4-BE49-F238E27FC236}">
                <a16:creationId xmlns:a16="http://schemas.microsoft.com/office/drawing/2014/main" id="{83B07C36-DD33-4EA5-BC69-F1549B21AF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3860800"/>
            <a:ext cx="8532813"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4EE3915C-4C8A-4705-B389-7D73F0961150}"/>
              </a:ext>
            </a:extLst>
          </p:cNvPr>
          <p:cNvGrpSpPr>
            <a:grpSpLocks/>
          </p:cNvGrpSpPr>
          <p:nvPr/>
        </p:nvGrpSpPr>
        <p:grpSpPr bwMode="auto">
          <a:xfrm>
            <a:off x="2855913" y="4149725"/>
            <a:ext cx="5854700" cy="460375"/>
            <a:chOff x="825" y="3214"/>
            <a:chExt cx="3688" cy="290"/>
          </a:xfrm>
        </p:grpSpPr>
        <p:sp>
          <p:nvSpPr>
            <p:cNvPr id="36869" name="Text Box 14">
              <a:extLst>
                <a:ext uri="{FF2B5EF4-FFF2-40B4-BE49-F238E27FC236}">
                  <a16:creationId xmlns:a16="http://schemas.microsoft.com/office/drawing/2014/main" id="{80B76B42-A8A7-4FF8-9B0B-22E11853F345}"/>
                </a:ext>
              </a:extLst>
            </p:cNvPr>
            <p:cNvSpPr txBox="1">
              <a:spLocks noChangeArrowheads="1"/>
            </p:cNvSpPr>
            <p:nvPr/>
          </p:nvSpPr>
          <p:spPr bwMode="auto">
            <a:xfrm>
              <a:off x="3923" y="3226"/>
              <a:ext cx="59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求解</a:t>
              </a:r>
            </a:p>
          </p:txBody>
        </p:sp>
        <p:sp>
          <p:nvSpPr>
            <p:cNvPr id="36870" name="Text Box 12">
              <a:extLst>
                <a:ext uri="{FF2B5EF4-FFF2-40B4-BE49-F238E27FC236}">
                  <a16:creationId xmlns:a16="http://schemas.microsoft.com/office/drawing/2014/main" id="{85120903-1894-4077-9E21-1A6292EFEDD1}"/>
                </a:ext>
              </a:extLst>
            </p:cNvPr>
            <p:cNvSpPr txBox="1">
              <a:spLocks noChangeArrowheads="1"/>
            </p:cNvSpPr>
            <p:nvPr/>
          </p:nvSpPr>
          <p:spPr bwMode="auto">
            <a:xfrm>
              <a:off x="825" y="3226"/>
              <a:ext cx="83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问题实例</a:t>
              </a:r>
            </a:p>
          </p:txBody>
        </p:sp>
        <p:sp>
          <p:nvSpPr>
            <p:cNvPr id="36871" name="AutoShape 13">
              <a:extLst>
                <a:ext uri="{FF2B5EF4-FFF2-40B4-BE49-F238E27FC236}">
                  <a16:creationId xmlns:a16="http://schemas.microsoft.com/office/drawing/2014/main" id="{1D860601-DDEC-4F5F-B24E-531539761611}"/>
                </a:ext>
              </a:extLst>
            </p:cNvPr>
            <p:cNvSpPr>
              <a:spLocks noChangeArrowheads="1"/>
            </p:cNvSpPr>
            <p:nvPr/>
          </p:nvSpPr>
          <p:spPr bwMode="auto">
            <a:xfrm>
              <a:off x="1974" y="3214"/>
              <a:ext cx="1675" cy="290"/>
            </a:xfrm>
            <a:prstGeom prst="roundRect">
              <a:avLst>
                <a:gd name="adj" fmla="val 16667"/>
              </a:avLst>
            </a:prstGeom>
            <a:solidFill>
              <a:schemeClr val="tx1"/>
            </a:solidFill>
            <a:ln w="9525" algn="ctr">
              <a:solidFill>
                <a:srgbClr val="0033CC"/>
              </a:solidFill>
              <a:round/>
              <a:headEnd/>
              <a:tailEnd/>
            </a:ln>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另一种表示方式</a:t>
              </a:r>
            </a:p>
          </p:txBody>
        </p:sp>
        <p:cxnSp>
          <p:nvCxnSpPr>
            <p:cNvPr id="36872" name="AutoShape 15">
              <a:extLst>
                <a:ext uri="{FF2B5EF4-FFF2-40B4-BE49-F238E27FC236}">
                  <a16:creationId xmlns:a16="http://schemas.microsoft.com/office/drawing/2014/main" id="{9FD6EA0A-1527-4440-8A8C-BCD184C0D3AE}"/>
                </a:ext>
              </a:extLst>
            </p:cNvPr>
            <p:cNvCxnSpPr>
              <a:cxnSpLocks noChangeShapeType="1"/>
              <a:stCxn id="36870" idx="3"/>
              <a:endCxn id="36871" idx="1"/>
            </p:cNvCxnSpPr>
            <p:nvPr/>
          </p:nvCxnSpPr>
          <p:spPr bwMode="auto">
            <a:xfrm>
              <a:off x="1655" y="3357"/>
              <a:ext cx="319" cy="2"/>
            </a:xfrm>
            <a:prstGeom prst="straightConnector1">
              <a:avLst/>
            </a:prstGeom>
            <a:noFill/>
            <a:ln w="19050">
              <a:solidFill>
                <a:srgbClr val="0033CC"/>
              </a:solidFill>
              <a:round/>
              <a:headEnd/>
              <a:tailEnd type="stealth" w="lg" len="lg"/>
            </a:ln>
            <a:extLst>
              <a:ext uri="{909E8E84-426E-40DD-AFC4-6F175D3DCCD1}">
                <a14:hiddenFill xmlns:a14="http://schemas.microsoft.com/office/drawing/2010/main">
                  <a:noFill/>
                </a14:hiddenFill>
              </a:ext>
            </a:extLst>
          </p:spPr>
        </p:cxnSp>
        <p:cxnSp>
          <p:nvCxnSpPr>
            <p:cNvPr id="36873" name="AutoShape 16">
              <a:extLst>
                <a:ext uri="{FF2B5EF4-FFF2-40B4-BE49-F238E27FC236}">
                  <a16:creationId xmlns:a16="http://schemas.microsoft.com/office/drawing/2014/main" id="{51F342C9-4DBE-4DCB-BED8-BD7276AC08F8}"/>
                </a:ext>
              </a:extLst>
            </p:cNvPr>
            <p:cNvCxnSpPr>
              <a:cxnSpLocks noChangeShapeType="1"/>
              <a:stCxn id="36871" idx="3"/>
              <a:endCxn id="36869" idx="1"/>
            </p:cNvCxnSpPr>
            <p:nvPr/>
          </p:nvCxnSpPr>
          <p:spPr bwMode="auto">
            <a:xfrm>
              <a:off x="3649" y="3359"/>
              <a:ext cx="274" cy="0"/>
            </a:xfrm>
            <a:prstGeom prst="straightConnector1">
              <a:avLst/>
            </a:prstGeom>
            <a:noFill/>
            <a:ln w="19050">
              <a:solidFill>
                <a:srgbClr val="0033CC"/>
              </a:solidFill>
              <a:round/>
              <a:headEnd/>
              <a:tailEnd type="stealth" w="lg" len="lg"/>
            </a:ln>
            <a:extLst>
              <a:ext uri="{909E8E84-426E-40DD-AFC4-6F175D3DCCD1}">
                <a14:hiddenFill xmlns:a14="http://schemas.microsoft.com/office/drawing/2010/main">
                  <a:noFill/>
                </a14:hiddenFill>
              </a:ext>
            </a:extLst>
          </p:spPr>
        </p:cxnSp>
      </p:grpSp>
      <p:sp>
        <p:nvSpPr>
          <p:cNvPr id="36867" name="标题 5">
            <a:extLst>
              <a:ext uri="{FF2B5EF4-FFF2-40B4-BE49-F238E27FC236}">
                <a16:creationId xmlns:a16="http://schemas.microsoft.com/office/drawing/2014/main" id="{A8B3F996-E86F-49B8-A206-21661ECAF8C3}"/>
              </a:ext>
            </a:extLst>
          </p:cNvPr>
          <p:cNvSpPr>
            <a:spLocks noGrp="1" noChangeArrowheads="1"/>
          </p:cNvSpPr>
          <p:nvPr>
            <p:ph type="title"/>
          </p:nvPr>
        </p:nvSpPr>
        <p:spPr/>
        <p:txBody>
          <a:bodyPr/>
          <a:lstStyle/>
          <a:p>
            <a:pPr eaLnBrk="1" hangingPunct="1"/>
            <a:r>
              <a:rPr lang="zh-CN" altLang="en-US"/>
              <a:t>改变表示</a:t>
            </a:r>
          </a:p>
        </p:txBody>
      </p:sp>
      <p:sp>
        <p:nvSpPr>
          <p:cNvPr id="36868" name="内容占位符 6">
            <a:extLst>
              <a:ext uri="{FF2B5EF4-FFF2-40B4-BE49-F238E27FC236}">
                <a16:creationId xmlns:a16="http://schemas.microsoft.com/office/drawing/2014/main" id="{3ED3DD53-21B8-44A5-BFEB-FA375CC8656A}"/>
              </a:ext>
            </a:extLst>
          </p:cNvPr>
          <p:cNvSpPr>
            <a:spLocks noGrp="1" noChangeArrowheads="1"/>
          </p:cNvSpPr>
          <p:nvPr>
            <p:ph idx="1"/>
          </p:nvPr>
        </p:nvSpPr>
        <p:spPr>
          <a:xfrm>
            <a:off x="911225" y="1266825"/>
            <a:ext cx="9528175" cy="2578100"/>
          </a:xfrm>
        </p:spPr>
        <p:txBody>
          <a:bodyPr/>
          <a:lstStyle/>
          <a:p>
            <a:pPr eaLnBrk="1" hangingPunct="1"/>
            <a:r>
              <a:rPr lang="zh-CN" altLang="en-US" dirty="0"/>
              <a:t>变换问题的表示方式</a:t>
            </a:r>
            <a:endParaRPr lang="en-US" altLang="zh-CN" dirty="0"/>
          </a:p>
          <a:p>
            <a:pPr lvl="1" eaLnBrk="1" hangingPunct="1"/>
            <a:r>
              <a:rPr lang="en-US" altLang="zh-CN" dirty="0"/>
              <a:t>AVL </a:t>
            </a:r>
            <a:r>
              <a:rPr lang="zh-CN" altLang="en-US" dirty="0"/>
              <a:t>树</a:t>
            </a:r>
            <a:endParaRPr lang="en-US" altLang="zh-CN" dirty="0"/>
          </a:p>
          <a:p>
            <a:pPr lvl="1" eaLnBrk="1" hangingPunct="1"/>
            <a:r>
              <a:rPr lang="en-US" altLang="zh-CN" dirty="0"/>
              <a:t>2-3</a:t>
            </a:r>
            <a:r>
              <a:rPr lang="zh-CN" altLang="en-US" dirty="0"/>
              <a:t>树</a:t>
            </a:r>
            <a:endParaRPr lang="en-US" altLang="zh-CN" dirty="0"/>
          </a:p>
          <a:p>
            <a:pPr lvl="1" eaLnBrk="1" hangingPunct="1"/>
            <a:r>
              <a:rPr lang="zh-CN" altLang="en-US" dirty="0"/>
              <a:t>堆（堆排序）</a:t>
            </a:r>
            <a:endParaRPr lang="en-US" altLang="zh-CN" dirty="0"/>
          </a:p>
          <a:p>
            <a:pPr lvl="1" eaLnBrk="1" hangingPunct="1"/>
            <a:r>
              <a:rPr lang="zh-CN" altLang="en-US" dirty="0"/>
              <a:t>霍纳法则（二进制幂）</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B2E914D-9911-4756-AFD7-3E71D4570FBA}"/>
              </a:ext>
            </a:extLst>
          </p:cNvPr>
          <p:cNvSpPr>
            <a:spLocks noGrp="1" noChangeArrowheads="1"/>
          </p:cNvSpPr>
          <p:nvPr>
            <p:ph type="title"/>
          </p:nvPr>
        </p:nvSpPr>
        <p:spPr/>
        <p:txBody>
          <a:bodyPr/>
          <a:lstStyle/>
          <a:p>
            <a:pPr eaLnBrk="1" hangingPunct="1"/>
            <a:r>
              <a:rPr lang="zh-CN" altLang="en-US"/>
              <a:t>教学内容</a:t>
            </a:r>
          </a:p>
        </p:txBody>
      </p:sp>
      <p:sp>
        <p:nvSpPr>
          <p:cNvPr id="7171" name="Rectangle 3">
            <a:extLst>
              <a:ext uri="{FF2B5EF4-FFF2-40B4-BE49-F238E27FC236}">
                <a16:creationId xmlns:a16="http://schemas.microsoft.com/office/drawing/2014/main" id="{1EF9E8D9-1573-4486-8A37-F99F20979CC9}"/>
              </a:ext>
            </a:extLst>
          </p:cNvPr>
          <p:cNvSpPr>
            <a:spLocks noGrp="1" noChangeArrowheads="1"/>
          </p:cNvSpPr>
          <p:nvPr>
            <p:ph idx="1"/>
          </p:nvPr>
        </p:nvSpPr>
        <p:spPr/>
        <p:txBody>
          <a:bodyPr/>
          <a:lstStyle/>
          <a:p>
            <a:pPr eaLnBrk="1" hangingPunct="1"/>
            <a:r>
              <a:rPr lang="zh-CN" altLang="en-US" dirty="0"/>
              <a:t>变治法思想</a:t>
            </a:r>
            <a:endParaRPr lang="en-US" altLang="zh-CN" dirty="0"/>
          </a:p>
          <a:p>
            <a:pPr eaLnBrk="1" hangingPunct="1"/>
            <a:r>
              <a:rPr lang="zh-CN" altLang="en-US" dirty="0"/>
              <a:t>实例化简</a:t>
            </a:r>
            <a:r>
              <a:rPr lang="en-US" altLang="zh-CN" dirty="0"/>
              <a:t>(instance simplification)</a:t>
            </a:r>
          </a:p>
          <a:p>
            <a:pPr lvl="1" eaLnBrk="1" hangingPunct="1"/>
            <a:r>
              <a:rPr lang="zh-CN" altLang="en-US" dirty="0"/>
              <a:t>预排序</a:t>
            </a:r>
            <a:r>
              <a:rPr lang="en-US" altLang="zh-CN" dirty="0"/>
              <a:t>(presorting)</a:t>
            </a:r>
            <a:r>
              <a:rPr lang="zh-CN" altLang="en-US" dirty="0"/>
              <a:t>、高斯消去法</a:t>
            </a:r>
            <a:endParaRPr lang="en-US" altLang="zh-CN" dirty="0"/>
          </a:p>
          <a:p>
            <a:pPr eaLnBrk="1" hangingPunct="1"/>
            <a:r>
              <a:rPr lang="zh-CN" altLang="en-US" dirty="0"/>
              <a:t>改变</a:t>
            </a:r>
            <a:r>
              <a:rPr lang="zh-CN" altLang="en-US" dirty="0">
                <a:solidFill>
                  <a:srgbClr val="FF0000"/>
                </a:solidFill>
              </a:rPr>
              <a:t>表示</a:t>
            </a:r>
            <a:r>
              <a:rPr lang="en-US" altLang="zh-CN" dirty="0"/>
              <a:t>(representation change)</a:t>
            </a:r>
          </a:p>
          <a:p>
            <a:pPr lvl="1" eaLnBrk="1" hangingPunct="1"/>
            <a:r>
              <a:rPr lang="zh-CN" altLang="en-US" dirty="0"/>
              <a:t>平衡查找树</a:t>
            </a:r>
            <a:r>
              <a:rPr lang="en-US" altLang="zh-CN" dirty="0"/>
              <a:t>(AVL</a:t>
            </a:r>
            <a:r>
              <a:rPr lang="zh-CN" altLang="en-US" dirty="0"/>
              <a:t>树</a:t>
            </a:r>
            <a:r>
              <a:rPr lang="en-US" altLang="zh-CN" dirty="0"/>
              <a:t>)</a:t>
            </a:r>
            <a:r>
              <a:rPr lang="zh-CN" altLang="en-US" dirty="0"/>
              <a:t>、（堆和）堆排序、霍纳法则（和二进制幂）</a:t>
            </a:r>
            <a:endParaRPr lang="en-US" altLang="zh-CN" dirty="0"/>
          </a:p>
          <a:p>
            <a:pPr eaLnBrk="1" hangingPunct="1"/>
            <a:r>
              <a:rPr lang="zh-CN" altLang="en-US" dirty="0"/>
              <a:t>问题</a:t>
            </a:r>
            <a:r>
              <a:rPr lang="zh-CN" altLang="en-US" dirty="0">
                <a:solidFill>
                  <a:srgbClr val="FF0000"/>
                </a:solidFill>
              </a:rPr>
              <a:t>归约</a:t>
            </a:r>
            <a:r>
              <a:rPr lang="zh-CN" altLang="en-US" dirty="0"/>
              <a:t> </a:t>
            </a:r>
            <a:r>
              <a:rPr lang="en-US" altLang="zh-CN" dirty="0"/>
              <a:t>(problem reduction)</a:t>
            </a:r>
          </a:p>
        </p:txBody>
      </p:sp>
      <p:sp>
        <p:nvSpPr>
          <p:cNvPr id="7172" name="灯片编号占位符 5">
            <a:extLst>
              <a:ext uri="{FF2B5EF4-FFF2-40B4-BE49-F238E27FC236}">
                <a16:creationId xmlns:a16="http://schemas.microsoft.com/office/drawing/2014/main" id="{001C5CD2-5B51-4A1E-8C90-4A61F1D52F86}"/>
              </a:ext>
            </a:extLst>
          </p:cNvPr>
          <p:cNvSpPr>
            <a:spLocks noGrp="1"/>
          </p:cNvSpPr>
          <p:nvPr>
            <p:ph type="sldNum" sz="quarter" idx="4294967295"/>
          </p:nvPr>
        </p:nvSpPr>
        <p:spPr bwMode="auto">
          <a:xfrm>
            <a:off x="10298113" y="6243638"/>
            <a:ext cx="369887"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pPr>
            <a:fld id="{DA3E2EF2-BDBA-428E-A077-42587E770FBF}" type="slidenum">
              <a:rPr kumimoji="0" lang="en-US" altLang="zh-CN" sz="1800">
                <a:solidFill>
                  <a:schemeClr val="tx1"/>
                </a:solidFill>
                <a:latin typeface="Arial" panose="020B0604020202020204" pitchFamily="34" charset="0"/>
                <a:ea typeface="宋体" panose="02010600030101010101" pitchFamily="2" charset="-122"/>
              </a:rPr>
              <a:pPr eaLnBrk="1" hangingPunct="1">
                <a:lnSpc>
                  <a:spcPct val="100000"/>
                </a:lnSpc>
                <a:buClrTx/>
                <a:buSzTx/>
                <a:buFontTx/>
                <a:buNone/>
              </a:pPr>
              <a:t>2</a:t>
            </a:fld>
            <a:endParaRPr kumimoji="0" lang="en-US" altLang="zh-CN"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59A2936-CF48-46A7-A40E-720EBE97D96F}"/>
              </a:ext>
            </a:extLst>
          </p:cNvPr>
          <p:cNvSpPr>
            <a:spLocks noGrp="1" noChangeArrowheads="1"/>
          </p:cNvSpPr>
          <p:nvPr>
            <p:ph type="title"/>
          </p:nvPr>
        </p:nvSpPr>
        <p:spPr/>
        <p:txBody>
          <a:bodyPr/>
          <a:lstStyle/>
          <a:p>
            <a:pPr eaLnBrk="1" hangingPunct="1"/>
            <a:r>
              <a:rPr lang="zh-CN" altLang="en-US" sz="3400"/>
              <a:t>平衡查找树</a:t>
            </a:r>
            <a:r>
              <a:rPr lang="en-US" altLang="zh-CN" sz="3400"/>
              <a:t>(Balanced Search Trees)</a:t>
            </a:r>
          </a:p>
        </p:txBody>
      </p:sp>
      <p:sp>
        <p:nvSpPr>
          <p:cNvPr id="38915" name="Rectangle 3">
            <a:extLst>
              <a:ext uri="{FF2B5EF4-FFF2-40B4-BE49-F238E27FC236}">
                <a16:creationId xmlns:a16="http://schemas.microsoft.com/office/drawing/2014/main" id="{DE65B911-6250-4F47-B129-CC59E466A527}"/>
              </a:ext>
            </a:extLst>
          </p:cNvPr>
          <p:cNvSpPr>
            <a:spLocks noGrp="1" noChangeArrowheads="1"/>
          </p:cNvSpPr>
          <p:nvPr>
            <p:ph idx="1"/>
          </p:nvPr>
        </p:nvSpPr>
        <p:spPr/>
        <p:txBody>
          <a:bodyPr/>
          <a:lstStyle/>
          <a:p>
            <a:pPr eaLnBrk="1" hangingPunct="1"/>
            <a:r>
              <a:rPr lang="zh-CN" altLang="en-US" dirty="0"/>
              <a:t>序列</a:t>
            </a:r>
            <a:r>
              <a:rPr lang="en-US" altLang="zh-CN" dirty="0">
                <a:sym typeface="Wingdings" panose="05000000000000000000" pitchFamily="2" charset="2"/>
              </a:rPr>
              <a:t></a:t>
            </a:r>
            <a:r>
              <a:rPr lang="zh-CN" altLang="en-US" dirty="0"/>
              <a:t>二叉查找树：提高查找、插入、删除的时间效率，都 </a:t>
            </a:r>
            <a:r>
              <a:rPr lang="en-US" altLang="zh-CN" dirty="0"/>
              <a:t>= </a:t>
            </a:r>
            <a:r>
              <a:rPr lang="el-GR" altLang="zh-CN" dirty="0">
                <a:latin typeface="宋体" panose="02010600030101010101" pitchFamily="2" charset="-122"/>
              </a:rPr>
              <a:t>Θ</a:t>
            </a:r>
            <a:r>
              <a:rPr lang="en-US" altLang="zh-CN" dirty="0">
                <a:latin typeface="宋体" panose="02010600030101010101" pitchFamily="2" charset="-122"/>
              </a:rPr>
              <a:t>(</a:t>
            </a:r>
            <a:r>
              <a:rPr lang="en-US" altLang="zh-CN" i="1" dirty="0">
                <a:latin typeface="宋体" panose="02010600030101010101" pitchFamily="2" charset="-122"/>
              </a:rPr>
              <a:t>log</a:t>
            </a:r>
            <a:r>
              <a:rPr lang="en-US" altLang="zh-CN" baseline="-25000" dirty="0">
                <a:latin typeface="宋体" panose="02010600030101010101" pitchFamily="2" charset="-122"/>
              </a:rPr>
              <a:t>2 </a:t>
            </a:r>
            <a:r>
              <a:rPr lang="en-US" altLang="zh-CN" dirty="0">
                <a:latin typeface="宋体" panose="02010600030101010101" pitchFamily="2" charset="-122"/>
              </a:rPr>
              <a:t>n)</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最坏情况：退化为一种严重不平衡的树，高度为 </a:t>
            </a:r>
            <a:r>
              <a:rPr lang="en-US" altLang="zh-CN" dirty="0">
                <a:latin typeface="宋体" panose="02010600030101010101" pitchFamily="2" charset="-122"/>
              </a:rPr>
              <a:t>n-1</a:t>
            </a:r>
            <a:r>
              <a:rPr lang="zh-CN" altLang="en-US" dirty="0">
                <a:latin typeface="宋体" panose="02010600030101010101" pitchFamily="2" charset="-122"/>
              </a:rPr>
              <a:t>，时间效率 </a:t>
            </a:r>
            <a:r>
              <a:rPr lang="en-US" altLang="zh-CN" dirty="0">
                <a:latin typeface="宋体" panose="02010600030101010101" pitchFamily="2" charset="-122"/>
              </a:rPr>
              <a:t>=</a:t>
            </a:r>
            <a:r>
              <a:rPr lang="el-GR" altLang="zh-CN" dirty="0">
                <a:latin typeface="宋体" panose="02010600030101010101" pitchFamily="2" charset="-122"/>
              </a:rPr>
              <a:t>Θ</a:t>
            </a:r>
            <a:r>
              <a:rPr lang="en-US" altLang="zh-CN" dirty="0">
                <a:latin typeface="宋体" panose="02010600030101010101" pitchFamily="2" charset="-122"/>
              </a:rPr>
              <a:t>(n)</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避免最坏情况的两种方法：</a:t>
            </a:r>
          </a:p>
          <a:p>
            <a:pPr marL="914400" lvl="1" indent="-457200" eaLnBrk="1" hangingPunct="1">
              <a:buFont typeface="+mj-ea"/>
              <a:buAutoNum type="circleNumDbPlain"/>
            </a:pPr>
            <a:r>
              <a:rPr lang="zh-CN" altLang="en-US" dirty="0">
                <a:latin typeface="宋体" panose="02010600030101010101" pitchFamily="2" charset="-122"/>
              </a:rPr>
              <a:t>把一棵不平衡二叉树转换为平衡的形式</a:t>
            </a:r>
            <a:r>
              <a:rPr lang="en-US" altLang="zh-CN" dirty="0">
                <a:latin typeface="宋体" panose="02010600030101010101" pitchFamily="2" charset="-122"/>
              </a:rPr>
              <a:t>——AVL</a:t>
            </a:r>
            <a:r>
              <a:rPr lang="zh-CN" altLang="en-US" dirty="0">
                <a:latin typeface="宋体" panose="02010600030101010101" pitchFamily="2" charset="-122"/>
              </a:rPr>
              <a:t>树</a:t>
            </a:r>
          </a:p>
          <a:p>
            <a:pPr marL="914400" lvl="1" indent="-457200" eaLnBrk="1" hangingPunct="1">
              <a:buFont typeface="+mj-ea"/>
              <a:buAutoNum type="circleNumDbPlain"/>
            </a:pPr>
            <a:r>
              <a:rPr lang="zh-CN" altLang="en-US" dirty="0">
                <a:latin typeface="宋体" panose="02010600030101010101" pitchFamily="2" charset="-122"/>
              </a:rPr>
              <a:t>允许一棵查找树的单个节点中不止包含一个元素。特例是：</a:t>
            </a:r>
            <a:r>
              <a:rPr lang="en-US" altLang="zh-CN" u="sng" dirty="0">
                <a:solidFill>
                  <a:srgbClr val="FF3300"/>
                </a:solidFill>
                <a:latin typeface="宋体" panose="02010600030101010101" pitchFamily="2" charset="-122"/>
              </a:rPr>
              <a:t>2-3</a:t>
            </a:r>
            <a:r>
              <a:rPr lang="zh-CN" altLang="en-US" u="sng" dirty="0">
                <a:solidFill>
                  <a:srgbClr val="FF3300"/>
                </a:solidFill>
                <a:latin typeface="宋体" panose="02010600030101010101" pitchFamily="2" charset="-122"/>
              </a:rPr>
              <a:t>树、</a:t>
            </a:r>
            <a:r>
              <a:rPr lang="en-US" altLang="zh-CN" u="sng" dirty="0">
                <a:solidFill>
                  <a:srgbClr val="FF3300"/>
                </a:solidFill>
                <a:latin typeface="宋体" panose="02010600030101010101" pitchFamily="2" charset="-122"/>
              </a:rPr>
              <a:t>2-3-4</a:t>
            </a:r>
            <a:r>
              <a:rPr lang="zh-CN" altLang="en-US" u="sng" dirty="0">
                <a:solidFill>
                  <a:srgbClr val="FF3300"/>
                </a:solidFill>
                <a:latin typeface="宋体" panose="02010600030101010101" pitchFamily="2" charset="-122"/>
              </a:rPr>
              <a:t>树、</a:t>
            </a:r>
            <a:r>
              <a:rPr lang="en-US" altLang="zh-CN" u="sng" dirty="0">
                <a:solidFill>
                  <a:srgbClr val="FF3300"/>
                </a:solidFill>
                <a:latin typeface="宋体" panose="02010600030101010101" pitchFamily="2" charset="-122"/>
              </a:rPr>
              <a:t>B</a:t>
            </a:r>
            <a:r>
              <a:rPr lang="zh-CN" altLang="en-US" u="sng" dirty="0">
                <a:solidFill>
                  <a:srgbClr val="FF3300"/>
                </a:solidFill>
                <a:latin typeface="宋体" panose="02010600030101010101" pitchFamily="2" charset="-122"/>
              </a:rPr>
              <a:t>树</a:t>
            </a:r>
            <a:endParaRPr lang="zh-CN" altLang="el-GR" dirty="0">
              <a:latin typeface="宋体" panose="02010600030101010101" pitchFamily="2" charset="-122"/>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8FE2419-D829-4BA0-9DD3-A4BAA9FF681E}"/>
              </a:ext>
            </a:extLst>
          </p:cNvPr>
          <p:cNvSpPr>
            <a:spLocks noGrp="1" noChangeArrowheads="1"/>
          </p:cNvSpPr>
          <p:nvPr>
            <p:ph type="title"/>
          </p:nvPr>
        </p:nvSpPr>
        <p:spPr/>
        <p:txBody>
          <a:bodyPr/>
          <a:lstStyle/>
          <a:p>
            <a:r>
              <a:rPr lang="en-US" altLang="zh-CN"/>
              <a:t>AVL</a:t>
            </a:r>
            <a:r>
              <a:rPr lang="zh-CN" altLang="en-US"/>
              <a:t>树</a:t>
            </a:r>
            <a:r>
              <a:rPr lang="en-US" altLang="zh-CN"/>
              <a:t>(AVL Trees)</a:t>
            </a:r>
          </a:p>
        </p:txBody>
      </p:sp>
      <p:sp>
        <p:nvSpPr>
          <p:cNvPr id="40963" name="Rectangle 3">
            <a:extLst>
              <a:ext uri="{FF2B5EF4-FFF2-40B4-BE49-F238E27FC236}">
                <a16:creationId xmlns:a16="http://schemas.microsoft.com/office/drawing/2014/main" id="{CB0F5C61-AD40-47A0-A373-97F2BEA924E5}"/>
              </a:ext>
            </a:extLst>
          </p:cNvPr>
          <p:cNvSpPr>
            <a:spLocks noGrp="1" noChangeArrowheads="1"/>
          </p:cNvSpPr>
          <p:nvPr>
            <p:ph idx="1"/>
          </p:nvPr>
        </p:nvSpPr>
        <p:spPr/>
        <p:txBody>
          <a:bodyPr/>
          <a:lstStyle/>
          <a:p>
            <a:r>
              <a:rPr lang="zh-CN" altLang="en-US"/>
              <a:t>平衡因子要么为</a:t>
            </a:r>
            <a:r>
              <a:rPr lang="en-US" altLang="zh-CN"/>
              <a:t>0</a:t>
            </a:r>
            <a:r>
              <a:rPr lang="zh-CN" altLang="en-US"/>
              <a:t>，要么为</a:t>
            </a:r>
            <a:r>
              <a:rPr lang="en-US" altLang="zh-CN"/>
              <a:t>1</a:t>
            </a:r>
            <a:r>
              <a:rPr lang="zh-CN" altLang="en-US"/>
              <a:t>，要么为</a:t>
            </a:r>
            <a:r>
              <a:rPr lang="en-US" altLang="zh-CN"/>
              <a:t>-1</a:t>
            </a:r>
          </a:p>
        </p:txBody>
      </p:sp>
      <p:pic>
        <p:nvPicPr>
          <p:cNvPr id="40964" name="图片 3">
            <a:extLst>
              <a:ext uri="{FF2B5EF4-FFF2-40B4-BE49-F238E27FC236}">
                <a16:creationId xmlns:a16="http://schemas.microsoft.com/office/drawing/2014/main" id="{09C9DD82-4D42-42CC-947F-1A2F451EE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33588"/>
            <a:ext cx="9144000"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79BF5BB-EBF7-40DE-97D6-89E53EBE6EC5}"/>
              </a:ext>
            </a:extLst>
          </p:cNvPr>
          <p:cNvSpPr>
            <a:spLocks noGrp="1" noChangeArrowheads="1"/>
          </p:cNvSpPr>
          <p:nvPr>
            <p:ph type="title"/>
          </p:nvPr>
        </p:nvSpPr>
        <p:spPr/>
        <p:txBody>
          <a:bodyPr/>
          <a:lstStyle/>
          <a:p>
            <a:pPr eaLnBrk="1" hangingPunct="1"/>
            <a:r>
              <a:rPr lang="en-US" altLang="zh-CN"/>
              <a:t>AVL</a:t>
            </a:r>
            <a:r>
              <a:rPr lang="zh-CN" altLang="en-US"/>
              <a:t>树</a:t>
            </a:r>
            <a:r>
              <a:rPr lang="en-US" altLang="zh-CN"/>
              <a:t>(AVL Trees)</a:t>
            </a:r>
          </a:p>
        </p:txBody>
      </p:sp>
      <p:pic>
        <p:nvPicPr>
          <p:cNvPr id="43011" name="Picture 5" descr="Pink tissue paper">
            <a:extLst>
              <a:ext uri="{FF2B5EF4-FFF2-40B4-BE49-F238E27FC236}">
                <a16:creationId xmlns:a16="http://schemas.microsoft.com/office/drawing/2014/main" id="{3AB2CA51-6C25-4BCC-8EF0-0BC795428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1657350"/>
            <a:ext cx="43211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6" descr="Pink tissue paper">
            <a:extLst>
              <a:ext uri="{FF2B5EF4-FFF2-40B4-BE49-F238E27FC236}">
                <a16:creationId xmlns:a16="http://schemas.microsoft.com/office/drawing/2014/main" id="{0B366AC6-150E-43E0-AF04-201FFB38B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313" y="1628775"/>
            <a:ext cx="4106862"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405C9D31-0723-4D54-93C7-6223131A43BE}"/>
              </a:ext>
            </a:extLst>
          </p:cNvPr>
          <p:cNvSpPr>
            <a:spLocks noGrp="1" noChangeArrowheads="1"/>
          </p:cNvSpPr>
          <p:nvPr>
            <p:ph type="title"/>
          </p:nvPr>
        </p:nvSpPr>
        <p:spPr/>
        <p:txBody>
          <a:bodyPr/>
          <a:lstStyle/>
          <a:p>
            <a:pPr eaLnBrk="1" hangingPunct="1"/>
            <a:r>
              <a:rPr lang="en-US" altLang="zh-CN"/>
              <a:t>AVL</a:t>
            </a:r>
            <a:r>
              <a:rPr lang="zh-CN" altLang="en-US"/>
              <a:t>树</a:t>
            </a:r>
            <a:r>
              <a:rPr lang="en-US" altLang="zh-CN"/>
              <a:t>(AVL Trees)</a:t>
            </a:r>
          </a:p>
        </p:txBody>
      </p:sp>
      <p:sp>
        <p:nvSpPr>
          <p:cNvPr id="45059" name="Rectangle 3">
            <a:extLst>
              <a:ext uri="{FF2B5EF4-FFF2-40B4-BE49-F238E27FC236}">
                <a16:creationId xmlns:a16="http://schemas.microsoft.com/office/drawing/2014/main" id="{78D2717C-F5B3-4797-89B8-76595BC49457}"/>
              </a:ext>
            </a:extLst>
          </p:cNvPr>
          <p:cNvSpPr>
            <a:spLocks noGrp="1" noChangeArrowheads="1"/>
          </p:cNvSpPr>
          <p:nvPr>
            <p:ph idx="1"/>
          </p:nvPr>
        </p:nvSpPr>
        <p:spPr>
          <a:xfrm>
            <a:off x="812800" y="1268413"/>
            <a:ext cx="11115675" cy="4862512"/>
          </a:xfrm>
        </p:spPr>
        <p:txBody>
          <a:bodyPr/>
          <a:lstStyle/>
          <a:p>
            <a:pPr eaLnBrk="1" hangingPunct="1"/>
            <a:r>
              <a:rPr lang="en-US" altLang="zh-CN" dirty="0"/>
              <a:t>AVL</a:t>
            </a:r>
            <a:r>
              <a:rPr lang="zh-CN" altLang="en-US" dirty="0"/>
              <a:t>树的效率</a:t>
            </a:r>
          </a:p>
          <a:p>
            <a:pPr lvl="1" eaLnBrk="1" hangingPunct="1"/>
            <a:r>
              <a:rPr lang="zh-CN" altLang="en-US" dirty="0"/>
              <a:t>包含 </a:t>
            </a:r>
            <a:r>
              <a:rPr lang="en-US" altLang="zh-CN" dirty="0"/>
              <a:t>n </a:t>
            </a:r>
            <a:r>
              <a:rPr lang="zh-CN" altLang="en-US" dirty="0"/>
              <a:t>个节点的 </a:t>
            </a:r>
            <a:r>
              <a:rPr lang="en-US" altLang="zh-CN" dirty="0"/>
              <a:t>AVL </a:t>
            </a:r>
            <a:r>
              <a:rPr lang="zh-CN" altLang="en-US" dirty="0"/>
              <a:t>树的高度 </a:t>
            </a:r>
            <a:r>
              <a:rPr lang="en-US" altLang="zh-CN" dirty="0"/>
              <a:t>h </a:t>
            </a:r>
            <a:r>
              <a:rPr lang="zh-CN" altLang="en-US" dirty="0"/>
              <a:t>都满足</a:t>
            </a:r>
          </a:p>
          <a:p>
            <a:pPr lvl="1" eaLnBrk="1" hangingPunct="1">
              <a:buFont typeface="Wingdings" panose="05000000000000000000" pitchFamily="2" charset="2"/>
              <a:buNone/>
            </a:pPr>
            <a:r>
              <a:rPr lang="zh-CN" altLang="en-US" dirty="0"/>
              <a:t>			</a:t>
            </a:r>
            <a:endParaRPr lang="en-US" altLang="zh-CN" dirty="0">
              <a:cs typeface="Arial" panose="020B0604020202020204" pitchFamily="34" charset="0"/>
            </a:endParaRPr>
          </a:p>
          <a:p>
            <a:pPr lvl="1" eaLnBrk="1" hangingPunct="1"/>
            <a:r>
              <a:rPr lang="zh-CN" altLang="en-US" dirty="0">
                <a:cs typeface="Arial" panose="020B0604020202020204" pitchFamily="34" charset="0"/>
              </a:rPr>
              <a:t>在最差情况下，查找、插入操作的效率 </a:t>
            </a:r>
            <a:r>
              <a:rPr lang="en-US" altLang="zh-CN" dirty="0">
                <a:cs typeface="Arial" panose="020B0604020202020204" pitchFamily="34" charset="0"/>
              </a:rPr>
              <a:t>=</a:t>
            </a:r>
            <a:r>
              <a:rPr lang="zh-CN" altLang="en-US" dirty="0">
                <a:cs typeface="Arial" panose="020B0604020202020204" pitchFamily="34" charset="0"/>
              </a:rPr>
              <a:t> </a:t>
            </a:r>
            <a:r>
              <a:rPr lang="el-GR" altLang="zh-CN" dirty="0">
                <a:cs typeface="Arial" panose="020B0604020202020204" pitchFamily="34" charset="0"/>
              </a:rPr>
              <a:t>Θ</a:t>
            </a:r>
            <a:r>
              <a:rPr lang="en-US" altLang="zh-CN" dirty="0">
                <a:cs typeface="Arial" panose="020B0604020202020204" pitchFamily="34" charset="0"/>
              </a:rPr>
              <a:t>(</a:t>
            </a:r>
            <a:r>
              <a:rPr lang="en-US" altLang="zh-CN" i="1" dirty="0" err="1">
                <a:cs typeface="Arial" panose="020B0604020202020204" pitchFamily="34" charset="0"/>
              </a:rPr>
              <a:t>log</a:t>
            </a:r>
            <a:r>
              <a:rPr lang="en-US" altLang="zh-CN" dirty="0" err="1">
                <a:cs typeface="Arial" panose="020B0604020202020204" pitchFamily="34" charset="0"/>
              </a:rPr>
              <a:t>n</a:t>
            </a:r>
            <a:r>
              <a:rPr lang="en-US" altLang="zh-CN" dirty="0">
                <a:cs typeface="Arial" panose="020B0604020202020204" pitchFamily="34" charset="0"/>
              </a:rPr>
              <a:t>)</a:t>
            </a:r>
          </a:p>
          <a:p>
            <a:pPr lvl="1" eaLnBrk="1" hangingPunct="1"/>
            <a:r>
              <a:rPr lang="zh-CN" altLang="en-US" dirty="0">
                <a:cs typeface="Arial" panose="020B0604020202020204" pitchFamily="34" charset="0"/>
              </a:rPr>
              <a:t>在平均情况下，查找需要的比较次数 </a:t>
            </a:r>
            <a:r>
              <a:rPr lang="en-US" altLang="zh-CN" dirty="0">
                <a:cs typeface="Arial" panose="020B0604020202020204" pitchFamily="34" charset="0"/>
              </a:rPr>
              <a:t>=1.01 </a:t>
            </a:r>
            <a:r>
              <a:rPr lang="en-US" altLang="zh-CN" i="1" dirty="0">
                <a:cs typeface="Arial" panose="020B0604020202020204" pitchFamily="34" charset="0"/>
              </a:rPr>
              <a:t>log</a:t>
            </a:r>
            <a:r>
              <a:rPr lang="en-US" altLang="zh-CN" baseline="-25000" dirty="0">
                <a:cs typeface="Arial" panose="020B0604020202020204" pitchFamily="34" charset="0"/>
              </a:rPr>
              <a:t>2</a:t>
            </a:r>
            <a:r>
              <a:rPr lang="en-US" altLang="zh-CN" dirty="0">
                <a:cs typeface="Arial" panose="020B0604020202020204" pitchFamily="34" charset="0"/>
              </a:rPr>
              <a:t>n+0.1</a:t>
            </a:r>
            <a:r>
              <a:rPr lang="zh-CN" altLang="en-US" dirty="0">
                <a:cs typeface="Arial" panose="020B0604020202020204" pitchFamily="34" charset="0"/>
              </a:rPr>
              <a:t>，和折半查找几乎相同</a:t>
            </a:r>
            <a:endParaRPr lang="en-US" altLang="zh-CN" dirty="0">
              <a:cs typeface="Arial" panose="020B0604020202020204" pitchFamily="34" charset="0"/>
            </a:endParaRPr>
          </a:p>
          <a:p>
            <a:pPr lvl="1" eaLnBrk="1" hangingPunct="1"/>
            <a:r>
              <a:rPr lang="zh-CN" altLang="en-US" dirty="0">
                <a:cs typeface="Arial" panose="020B0604020202020204" pitchFamily="34" charset="0"/>
              </a:rPr>
              <a:t>删除操作的效率与插入操作相同</a:t>
            </a:r>
          </a:p>
          <a:p>
            <a:pPr lvl="1" eaLnBrk="1" hangingPunct="1"/>
            <a:r>
              <a:rPr lang="zh-CN" altLang="en-US" dirty="0">
                <a:cs typeface="Arial" panose="020B0604020202020204" pitchFamily="34" charset="0"/>
              </a:rPr>
              <a:t>缺点：</a:t>
            </a:r>
            <a:r>
              <a:rPr lang="zh-CN" altLang="en-US" dirty="0">
                <a:solidFill>
                  <a:srgbClr val="FF0000"/>
                </a:solidFill>
                <a:cs typeface="Arial" panose="020B0604020202020204" pitchFamily="34" charset="0"/>
              </a:rPr>
              <a:t>频繁的旋转</a:t>
            </a:r>
            <a:r>
              <a:rPr lang="zh-CN" altLang="en-US" dirty="0">
                <a:cs typeface="Arial" panose="020B0604020202020204" pitchFamily="34" charset="0"/>
              </a:rPr>
              <a:t>，</a:t>
            </a:r>
            <a:endParaRPr lang="zh-CN" altLang="el-GR" dirty="0">
              <a:cs typeface="Arial" panose="020B0604020202020204" pitchFamily="3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C711CC6-3F33-49E4-AD2E-ABA0CC375830}"/>
                  </a:ext>
                </a:extLst>
              </p:cNvPr>
              <p:cNvSpPr txBox="1"/>
              <p:nvPr/>
            </p:nvSpPr>
            <p:spPr>
              <a:xfrm>
                <a:off x="2423592" y="2348880"/>
                <a:ext cx="4811895" cy="369332"/>
              </a:xfrm>
              <a:prstGeom prst="rect">
                <a:avLst/>
              </a:prstGeom>
              <a:noFill/>
            </p:spPr>
            <p:txBody>
              <a:bodyPr wrap="none" lIns="0" tIns="0" rIns="0" bIns="0" rtlCol="0">
                <a:spAutoFit/>
              </a:bodyPr>
              <a:lstStyle/>
              <a:p>
                <a14:m>
                  <m:oMath xmlns:m="http://schemas.openxmlformats.org/officeDocument/2006/math">
                    <m:d>
                      <m:dPr>
                        <m:begChr m:val="⌊"/>
                        <m:endChr m:val="⌋"/>
                        <m:ctrlPr>
                          <a:rPr lang="zh-CN" altLang="en-US" i="1" smtClean="0">
                            <a:solidFill>
                              <a:schemeClr val="bg2"/>
                            </a:solidFill>
                            <a:latin typeface="Cambria Math" panose="02040503050406030204" pitchFamily="18" charset="0"/>
                          </a:rPr>
                        </m:ctrlPr>
                      </m:dPr>
                      <m:e>
                        <m:sSub>
                          <m:sSubPr>
                            <m:ctrlPr>
                              <a:rPr lang="en-US" altLang="zh-CN" i="1" smtClean="0">
                                <a:solidFill>
                                  <a:schemeClr val="bg2"/>
                                </a:solidFill>
                                <a:latin typeface="Cambria Math" panose="02040503050406030204" pitchFamily="18" charset="0"/>
                              </a:rPr>
                            </m:ctrlPr>
                          </m:sSubPr>
                          <m:e>
                            <m:r>
                              <a:rPr lang="en-US" altLang="zh-CN" b="0" i="1" smtClean="0">
                                <a:solidFill>
                                  <a:schemeClr val="bg2"/>
                                </a:solidFill>
                                <a:latin typeface="Cambria Math" panose="02040503050406030204" pitchFamily="18" charset="0"/>
                              </a:rPr>
                              <m:t>𝑙𝑜𝑔</m:t>
                            </m:r>
                          </m:e>
                          <m:sub>
                            <m:r>
                              <a:rPr lang="en-US" altLang="zh-CN" b="0" i="1" smtClean="0">
                                <a:solidFill>
                                  <a:schemeClr val="bg2"/>
                                </a:solidFill>
                                <a:latin typeface="Cambria Math" panose="02040503050406030204" pitchFamily="18" charset="0"/>
                              </a:rPr>
                              <m:t>2</m:t>
                            </m:r>
                          </m:sub>
                        </m:sSub>
                        <m:r>
                          <a:rPr lang="en-US" altLang="zh-CN" b="0" i="1" smtClean="0">
                            <a:solidFill>
                              <a:schemeClr val="bg2"/>
                            </a:solidFill>
                            <a:latin typeface="Cambria Math" panose="02040503050406030204" pitchFamily="18" charset="0"/>
                          </a:rPr>
                          <m:t>𝑛</m:t>
                        </m:r>
                      </m:e>
                    </m:d>
                    <m:r>
                      <a:rPr lang="zh-CN" altLang="en-US" i="1">
                        <a:solidFill>
                          <a:schemeClr val="bg2"/>
                        </a:solidFill>
                        <a:latin typeface="Cambria Math" panose="02040503050406030204" pitchFamily="18" charset="0"/>
                      </a:rPr>
                      <m:t>≤</m:t>
                    </m:r>
                  </m:oMath>
                </a14:m>
                <a:r>
                  <a:rPr lang="en-US" altLang="zh-CN" dirty="0">
                    <a:solidFill>
                      <a:schemeClr val="bg2"/>
                    </a:solidFill>
                  </a:rPr>
                  <a:t>h&lt;1.4405 </a:t>
                </a:r>
                <a14:m>
                  <m:oMath xmlns:m="http://schemas.openxmlformats.org/officeDocument/2006/math">
                    <m:sSub>
                      <m:sSubPr>
                        <m:ctrlPr>
                          <a:rPr lang="en-US" altLang="zh-CN" i="1">
                            <a:solidFill>
                              <a:schemeClr val="bg2"/>
                            </a:solidFill>
                            <a:latin typeface="Cambria Math" panose="02040503050406030204" pitchFamily="18" charset="0"/>
                          </a:rPr>
                        </m:ctrlPr>
                      </m:sSubPr>
                      <m:e>
                        <m:r>
                          <a:rPr lang="en-US" altLang="zh-CN" i="1">
                            <a:solidFill>
                              <a:schemeClr val="bg2"/>
                            </a:solidFill>
                            <a:latin typeface="Cambria Math" panose="02040503050406030204" pitchFamily="18" charset="0"/>
                          </a:rPr>
                          <m:t>𝑙𝑜𝑔</m:t>
                        </m:r>
                      </m:e>
                      <m:sub>
                        <m:r>
                          <a:rPr lang="en-US" altLang="zh-CN" i="1">
                            <a:solidFill>
                              <a:schemeClr val="bg2"/>
                            </a:solidFill>
                            <a:latin typeface="Cambria Math" panose="02040503050406030204" pitchFamily="18" charset="0"/>
                          </a:rPr>
                          <m:t>2</m:t>
                        </m:r>
                      </m:sub>
                    </m:sSub>
                  </m:oMath>
                </a14:m>
                <a:r>
                  <a:rPr lang="en-US" altLang="zh-CN" dirty="0">
                    <a:solidFill>
                      <a:schemeClr val="bg2"/>
                    </a:solidFill>
                  </a:rPr>
                  <a:t>(n+2)-1.3277</a:t>
                </a:r>
                <a:endParaRPr lang="zh-CN" altLang="en-US" dirty="0">
                  <a:solidFill>
                    <a:schemeClr val="bg2"/>
                  </a:solidFill>
                </a:endParaRPr>
              </a:p>
            </p:txBody>
          </p:sp>
        </mc:Choice>
        <mc:Fallback xmlns="">
          <p:sp>
            <p:nvSpPr>
              <p:cNvPr id="2" name="文本框 1">
                <a:extLst>
                  <a:ext uri="{FF2B5EF4-FFF2-40B4-BE49-F238E27FC236}">
                    <a16:creationId xmlns:a16="http://schemas.microsoft.com/office/drawing/2014/main" id="{0C711CC6-3F33-49E4-AD2E-ABA0CC375830}"/>
                  </a:ext>
                </a:extLst>
              </p:cNvPr>
              <p:cNvSpPr txBox="1">
                <a:spLocks noRot="1" noChangeAspect="1" noMove="1" noResize="1" noEditPoints="1" noAdjustHandles="1" noChangeArrowheads="1" noChangeShapeType="1" noTextEdit="1"/>
              </p:cNvSpPr>
              <p:nvPr/>
            </p:nvSpPr>
            <p:spPr>
              <a:xfrm>
                <a:off x="2423592" y="2348880"/>
                <a:ext cx="4811895" cy="369332"/>
              </a:xfrm>
              <a:prstGeom prst="rect">
                <a:avLst/>
              </a:prstGeom>
              <a:blipFill>
                <a:blip r:embed="rId3"/>
                <a:stretch>
                  <a:fillRect l="-760" t="-24590" r="-1774" b="-49180"/>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EEA75D6-07DC-4F7B-9A97-06BAAD248A52}"/>
              </a:ext>
            </a:extLst>
          </p:cNvPr>
          <p:cNvSpPr>
            <a:spLocks noGrp="1" noChangeArrowheads="1"/>
          </p:cNvSpPr>
          <p:nvPr>
            <p:ph type="title"/>
          </p:nvPr>
        </p:nvSpPr>
        <p:spPr/>
        <p:txBody>
          <a:bodyPr/>
          <a:lstStyle/>
          <a:p>
            <a:pPr eaLnBrk="1" hangingPunct="1"/>
            <a:r>
              <a:rPr lang="en-US" altLang="zh-CN"/>
              <a:t>2-3</a:t>
            </a:r>
            <a:r>
              <a:rPr lang="zh-CN" altLang="en-US"/>
              <a:t>树</a:t>
            </a:r>
            <a:r>
              <a:rPr lang="en-US" altLang="zh-CN"/>
              <a:t>(2-3Trees)</a:t>
            </a:r>
          </a:p>
        </p:txBody>
      </p:sp>
      <p:sp>
        <p:nvSpPr>
          <p:cNvPr id="47107" name="Rectangle 3">
            <a:extLst>
              <a:ext uri="{FF2B5EF4-FFF2-40B4-BE49-F238E27FC236}">
                <a16:creationId xmlns:a16="http://schemas.microsoft.com/office/drawing/2014/main" id="{0E62AF01-3502-4D0A-87AA-87F9FB2D666E}"/>
              </a:ext>
            </a:extLst>
          </p:cNvPr>
          <p:cNvSpPr>
            <a:spLocks noGrp="1" noChangeArrowheads="1"/>
          </p:cNvSpPr>
          <p:nvPr>
            <p:ph idx="4294967295"/>
          </p:nvPr>
        </p:nvSpPr>
        <p:spPr>
          <a:xfrm>
            <a:off x="911225" y="4868863"/>
            <a:ext cx="11077575" cy="1836737"/>
          </a:xfrm>
        </p:spPr>
        <p:txBody>
          <a:bodyPr/>
          <a:lstStyle/>
          <a:p>
            <a:pPr eaLnBrk="1" hangingPunct="1"/>
            <a:r>
              <a:rPr lang="zh-CN" altLang="en-US" sz="2600" dirty="0">
                <a:solidFill>
                  <a:srgbClr val="C00000"/>
                </a:solidFill>
              </a:rPr>
              <a:t>叶子必须位于同一</a:t>
            </a:r>
            <a:r>
              <a:rPr lang="zh-CN" altLang="en-US" sz="2600" dirty="0"/>
              <a:t>层。即 </a:t>
            </a:r>
            <a:r>
              <a:rPr lang="en-US" altLang="zh-CN" sz="2600" dirty="0"/>
              <a:t>2-3 </a:t>
            </a:r>
            <a:r>
              <a:rPr lang="zh-CN" altLang="en-US" sz="2600" dirty="0"/>
              <a:t>树的</a:t>
            </a:r>
            <a:r>
              <a:rPr lang="zh-CN" altLang="en-US" sz="2600" u="sng" dirty="0">
                <a:solidFill>
                  <a:srgbClr val="FF3300"/>
                </a:solidFill>
              </a:rPr>
              <a:t>高度总是平衡</a:t>
            </a:r>
            <a:r>
              <a:rPr lang="zh-CN" altLang="en-US" sz="2600" dirty="0"/>
              <a:t>的：对于每个叶子来说，从树的根到叶子的路径长度都是相同的</a:t>
            </a:r>
          </a:p>
        </p:txBody>
      </p:sp>
      <p:pic>
        <p:nvPicPr>
          <p:cNvPr id="47108" name="图片 1">
            <a:extLst>
              <a:ext uri="{FF2B5EF4-FFF2-40B4-BE49-F238E27FC236}">
                <a16:creationId xmlns:a16="http://schemas.microsoft.com/office/drawing/2014/main" id="{7E1F0D6D-34BB-4F55-9A72-1D62D1C9D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292225"/>
            <a:ext cx="851535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A3F1595-7895-4E0B-AB04-9CB36CB4190C}"/>
              </a:ext>
            </a:extLst>
          </p:cNvPr>
          <p:cNvSpPr>
            <a:spLocks noGrp="1" noChangeArrowheads="1"/>
          </p:cNvSpPr>
          <p:nvPr>
            <p:ph type="title"/>
          </p:nvPr>
        </p:nvSpPr>
        <p:spPr/>
        <p:txBody>
          <a:bodyPr/>
          <a:lstStyle/>
          <a:p>
            <a:pPr eaLnBrk="1" hangingPunct="1"/>
            <a:r>
              <a:rPr lang="en-US" altLang="zh-CN"/>
              <a:t>2-3</a:t>
            </a:r>
            <a:r>
              <a:rPr lang="zh-CN" altLang="en-US"/>
              <a:t>树</a:t>
            </a:r>
            <a:r>
              <a:rPr lang="en-US" altLang="zh-CN"/>
              <a:t>(2-3Trees)</a:t>
            </a:r>
          </a:p>
        </p:txBody>
      </p:sp>
      <p:pic>
        <p:nvPicPr>
          <p:cNvPr id="49155" name="图片 1">
            <a:extLst>
              <a:ext uri="{FF2B5EF4-FFF2-40B4-BE49-F238E27FC236}">
                <a16:creationId xmlns:a16="http://schemas.microsoft.com/office/drawing/2014/main" id="{40072267-D5AA-4968-87D8-12172A2DB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98575"/>
            <a:ext cx="9144000"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3505C18-6721-4B3E-9826-F188EBDC1685}"/>
              </a:ext>
            </a:extLst>
          </p:cNvPr>
          <p:cNvSpPr>
            <a:spLocks noGrp="1" noChangeArrowheads="1"/>
          </p:cNvSpPr>
          <p:nvPr>
            <p:ph type="title"/>
          </p:nvPr>
        </p:nvSpPr>
        <p:spPr/>
        <p:txBody>
          <a:bodyPr/>
          <a:lstStyle/>
          <a:p>
            <a:pPr eaLnBrk="1" hangingPunct="1"/>
            <a:r>
              <a:rPr lang="en-US" altLang="zh-CN"/>
              <a:t>2-3</a:t>
            </a:r>
            <a:r>
              <a:rPr lang="zh-CN" altLang="en-US"/>
              <a:t>树</a:t>
            </a:r>
            <a:r>
              <a:rPr lang="en-US" altLang="zh-CN"/>
              <a:t>(2-3Trees)</a:t>
            </a:r>
          </a:p>
        </p:txBody>
      </p:sp>
      <p:sp>
        <p:nvSpPr>
          <p:cNvPr id="47107" name="Rectangle 3">
            <a:extLst>
              <a:ext uri="{FF2B5EF4-FFF2-40B4-BE49-F238E27FC236}">
                <a16:creationId xmlns:a16="http://schemas.microsoft.com/office/drawing/2014/main" id="{81BE4E1A-D064-42A4-AD53-889445063D8D}"/>
              </a:ext>
            </a:extLst>
          </p:cNvPr>
          <p:cNvSpPr>
            <a:spLocks noGrp="1" noChangeArrowheads="1"/>
          </p:cNvSpPr>
          <p:nvPr>
            <p:ph idx="1"/>
          </p:nvPr>
        </p:nvSpPr>
        <p:spPr>
          <a:xfrm>
            <a:off x="695325" y="1266825"/>
            <a:ext cx="11377613" cy="5438775"/>
          </a:xfrm>
        </p:spPr>
        <p:txBody>
          <a:bodyPr/>
          <a:lstStyle/>
          <a:p>
            <a:pPr eaLnBrk="1" hangingPunct="1">
              <a:defRPr/>
            </a:pPr>
            <a:r>
              <a:rPr lang="zh-CN" altLang="en-US" dirty="0"/>
              <a:t>一个具有最少节点的高度为 </a:t>
            </a:r>
            <a:r>
              <a:rPr lang="en-US" altLang="zh-CN" dirty="0"/>
              <a:t>h </a:t>
            </a:r>
            <a:r>
              <a:rPr lang="zh-CN" altLang="en-US" dirty="0"/>
              <a:t>的 </a:t>
            </a:r>
            <a:r>
              <a:rPr lang="en-US" altLang="zh-CN" dirty="0"/>
              <a:t>2-3 </a:t>
            </a:r>
            <a:r>
              <a:rPr lang="zh-CN" altLang="en-US" dirty="0"/>
              <a:t>树是一棵全部由 </a:t>
            </a:r>
            <a:r>
              <a:rPr lang="en-US" altLang="zh-CN" dirty="0"/>
              <a:t>2-</a:t>
            </a:r>
            <a:r>
              <a:rPr lang="zh-CN" altLang="en-US" dirty="0"/>
              <a:t>节点构成的满树。因此有：</a:t>
            </a:r>
            <a:endParaRPr lang="en-US" altLang="zh-CN" dirty="0"/>
          </a:p>
          <a:p>
            <a:pPr marL="0" indent="0" eaLnBrk="1" hangingPunct="1">
              <a:buFont typeface="Monotype Sorts" pitchFamily="2" charset="2"/>
              <a:buNone/>
              <a:defRPr/>
            </a:pPr>
            <a:r>
              <a:rPr lang="en-US" altLang="zh-CN" dirty="0"/>
              <a:t>     n </a:t>
            </a:r>
            <a:r>
              <a:rPr lang="en-US" altLang="zh-CN" dirty="0">
                <a:cs typeface="Arial" panose="020B0604020202020204" pitchFamily="34" charset="0"/>
              </a:rPr>
              <a:t>≥ 1+2+...+2</a:t>
            </a:r>
            <a:r>
              <a:rPr lang="en-US" altLang="zh-CN" baseline="30000" dirty="0">
                <a:cs typeface="Arial" panose="020B0604020202020204" pitchFamily="34" charset="0"/>
              </a:rPr>
              <a:t>h</a:t>
            </a:r>
            <a:r>
              <a:rPr lang="en-US" altLang="zh-CN" dirty="0">
                <a:cs typeface="Arial" panose="020B0604020202020204" pitchFamily="34" charset="0"/>
              </a:rPr>
              <a:t>=2</a:t>
            </a:r>
            <a:r>
              <a:rPr lang="en-US" altLang="zh-CN" baseline="30000" dirty="0">
                <a:cs typeface="Arial" panose="020B0604020202020204" pitchFamily="34" charset="0"/>
              </a:rPr>
              <a:t>h+1</a:t>
            </a:r>
            <a:r>
              <a:rPr lang="en-US" altLang="zh-CN" dirty="0">
                <a:cs typeface="Arial" panose="020B0604020202020204" pitchFamily="34" charset="0"/>
              </a:rPr>
              <a:t>-1, </a:t>
            </a:r>
            <a:r>
              <a:rPr lang="zh-CN" altLang="en-US" dirty="0">
                <a:cs typeface="Arial" panose="020B0604020202020204" pitchFamily="34" charset="0"/>
              </a:rPr>
              <a:t>即 </a:t>
            </a:r>
            <a:r>
              <a:rPr lang="en-US" altLang="zh-CN" dirty="0">
                <a:cs typeface="Arial" panose="020B0604020202020204" pitchFamily="34" charset="0"/>
              </a:rPr>
              <a:t>h≤log</a:t>
            </a:r>
            <a:r>
              <a:rPr lang="en-US" altLang="zh-CN" baseline="-25000" dirty="0">
                <a:cs typeface="Arial" panose="020B0604020202020204" pitchFamily="34" charset="0"/>
              </a:rPr>
              <a:t>2</a:t>
            </a:r>
            <a:r>
              <a:rPr lang="en-US" altLang="zh-CN" dirty="0">
                <a:cs typeface="Arial" panose="020B0604020202020204" pitchFamily="34" charset="0"/>
              </a:rPr>
              <a:t>(n+1)-1</a:t>
            </a:r>
          </a:p>
          <a:p>
            <a:pPr eaLnBrk="1" hangingPunct="1">
              <a:defRPr/>
            </a:pPr>
            <a:r>
              <a:rPr lang="zh-CN" altLang="en-US" dirty="0">
                <a:cs typeface="Arial" panose="020B0604020202020204" pitchFamily="34" charset="0"/>
              </a:rPr>
              <a:t>一个具有最多节点的高度为 </a:t>
            </a:r>
            <a:r>
              <a:rPr lang="en-US" altLang="zh-CN" dirty="0">
                <a:cs typeface="Arial" panose="020B0604020202020204" pitchFamily="34" charset="0"/>
              </a:rPr>
              <a:t>h </a:t>
            </a:r>
            <a:r>
              <a:rPr lang="zh-CN" altLang="en-US" dirty="0">
                <a:cs typeface="Arial" panose="020B0604020202020204" pitchFamily="34" charset="0"/>
              </a:rPr>
              <a:t>的</a:t>
            </a:r>
            <a:r>
              <a:rPr lang="en-US" altLang="zh-CN" dirty="0">
                <a:cs typeface="Arial" panose="020B0604020202020204" pitchFamily="34" charset="0"/>
              </a:rPr>
              <a:t>2-3</a:t>
            </a:r>
            <a:r>
              <a:rPr lang="zh-CN" altLang="en-US" dirty="0">
                <a:cs typeface="Arial" panose="020B0604020202020204" pitchFamily="34" charset="0"/>
              </a:rPr>
              <a:t>树全部由 </a:t>
            </a:r>
            <a:r>
              <a:rPr lang="en-US" altLang="zh-CN" dirty="0">
                <a:cs typeface="Arial" panose="020B0604020202020204" pitchFamily="34" charset="0"/>
              </a:rPr>
              <a:t>3-</a:t>
            </a:r>
            <a:r>
              <a:rPr lang="zh-CN" altLang="en-US" dirty="0">
                <a:cs typeface="Arial" panose="020B0604020202020204" pitchFamily="34" charset="0"/>
              </a:rPr>
              <a:t>节点构成的满树，每个节点都包含两个键和 </a:t>
            </a:r>
            <a:r>
              <a:rPr lang="en-US" altLang="zh-CN" dirty="0">
                <a:cs typeface="Arial" panose="020B0604020202020204" pitchFamily="34" charset="0"/>
              </a:rPr>
              <a:t>3 </a:t>
            </a:r>
            <a:r>
              <a:rPr lang="zh-CN" altLang="en-US" dirty="0">
                <a:cs typeface="Arial" panose="020B0604020202020204" pitchFamily="34" charset="0"/>
              </a:rPr>
              <a:t>个子女。因此有：</a:t>
            </a:r>
          </a:p>
          <a:p>
            <a:pPr eaLnBrk="1" hangingPunct="1">
              <a:buFont typeface="Wingdings" panose="05000000000000000000" pitchFamily="2" charset="2"/>
              <a:buNone/>
              <a:defRPr/>
            </a:pPr>
            <a:r>
              <a:rPr lang="en-US" altLang="zh-CN" dirty="0">
                <a:cs typeface="Arial" panose="020B0604020202020204" pitchFamily="34" charset="0"/>
              </a:rPr>
              <a:t>     n≤2*1+2*3+...+2*3</a:t>
            </a:r>
            <a:r>
              <a:rPr lang="en-US" altLang="zh-CN" baseline="30000" dirty="0">
                <a:cs typeface="Arial" panose="020B0604020202020204" pitchFamily="34" charset="0"/>
              </a:rPr>
              <a:t>h</a:t>
            </a:r>
            <a:r>
              <a:rPr lang="en-US" altLang="zh-CN" dirty="0">
                <a:cs typeface="Arial" panose="020B0604020202020204" pitchFamily="34" charset="0"/>
              </a:rPr>
              <a:t>=2(1+3+...+3</a:t>
            </a:r>
            <a:r>
              <a:rPr lang="en-US" altLang="zh-CN" baseline="30000" dirty="0">
                <a:cs typeface="Arial" panose="020B0604020202020204" pitchFamily="34" charset="0"/>
              </a:rPr>
              <a:t>h</a:t>
            </a:r>
            <a:r>
              <a:rPr lang="en-US" altLang="zh-CN" dirty="0">
                <a:cs typeface="Arial" panose="020B0604020202020204" pitchFamily="34" charset="0"/>
              </a:rPr>
              <a:t>)=3</a:t>
            </a:r>
            <a:r>
              <a:rPr lang="en-US" altLang="zh-CN" baseline="30000" dirty="0">
                <a:cs typeface="Arial" panose="020B0604020202020204" pitchFamily="34" charset="0"/>
              </a:rPr>
              <a:t>h+1</a:t>
            </a:r>
            <a:r>
              <a:rPr lang="en-US" altLang="zh-CN" dirty="0">
                <a:cs typeface="Arial" panose="020B0604020202020204" pitchFamily="34" charset="0"/>
              </a:rPr>
              <a:t>-1,</a:t>
            </a:r>
            <a:r>
              <a:rPr lang="zh-CN" altLang="en-US" dirty="0">
                <a:cs typeface="Arial" panose="020B0604020202020204" pitchFamily="34" charset="0"/>
              </a:rPr>
              <a:t> 即</a:t>
            </a:r>
            <a:r>
              <a:rPr lang="en-US" altLang="zh-CN" dirty="0">
                <a:cs typeface="Arial" panose="020B0604020202020204" pitchFamily="34" charset="0"/>
              </a:rPr>
              <a:t>h ≥log</a:t>
            </a:r>
            <a:r>
              <a:rPr lang="en-US" altLang="zh-CN" baseline="-25000" dirty="0">
                <a:cs typeface="Arial" panose="020B0604020202020204" pitchFamily="34" charset="0"/>
              </a:rPr>
              <a:t>3</a:t>
            </a:r>
            <a:r>
              <a:rPr lang="en-US" altLang="zh-CN" dirty="0">
                <a:cs typeface="Arial" panose="020B0604020202020204" pitchFamily="34" charset="0"/>
              </a:rPr>
              <a:t>(n+1)-1</a:t>
            </a:r>
          </a:p>
          <a:p>
            <a:pPr eaLnBrk="1" hangingPunct="1">
              <a:defRPr/>
            </a:pPr>
            <a:r>
              <a:rPr lang="zh-CN" altLang="en-US" dirty="0">
                <a:cs typeface="Arial" panose="020B0604020202020204" pitchFamily="34" charset="0"/>
              </a:rPr>
              <a:t>所以，高度 </a:t>
            </a:r>
            <a:r>
              <a:rPr lang="en-US" altLang="zh-CN" dirty="0">
                <a:cs typeface="Arial" panose="020B0604020202020204" pitchFamily="34" charset="0"/>
              </a:rPr>
              <a:t>h </a:t>
            </a:r>
            <a:r>
              <a:rPr lang="zh-CN" altLang="en-US" dirty="0">
                <a:cs typeface="Arial" panose="020B0604020202020204" pitchFamily="34" charset="0"/>
              </a:rPr>
              <a:t>满足：</a:t>
            </a:r>
            <a:r>
              <a:rPr lang="en-US" altLang="zh-CN" dirty="0">
                <a:cs typeface="Arial" panose="020B0604020202020204" pitchFamily="34" charset="0"/>
              </a:rPr>
              <a:t>log</a:t>
            </a:r>
            <a:r>
              <a:rPr lang="en-US" altLang="zh-CN" baseline="-25000" dirty="0">
                <a:cs typeface="Arial" panose="020B0604020202020204" pitchFamily="34" charset="0"/>
              </a:rPr>
              <a:t>3</a:t>
            </a:r>
            <a:r>
              <a:rPr lang="en-US" altLang="zh-CN" dirty="0">
                <a:cs typeface="Arial" panose="020B0604020202020204" pitchFamily="34" charset="0"/>
              </a:rPr>
              <a:t>(n+1)-1</a:t>
            </a:r>
            <a:r>
              <a:rPr lang="zh-CN" altLang="en-US" dirty="0">
                <a:cs typeface="Arial" panose="020B0604020202020204" pitchFamily="34" charset="0"/>
              </a:rPr>
              <a:t>≤</a:t>
            </a:r>
            <a:r>
              <a:rPr lang="en-US" altLang="zh-CN" dirty="0">
                <a:cs typeface="Arial" panose="020B0604020202020204" pitchFamily="34" charset="0"/>
              </a:rPr>
              <a:t>h</a:t>
            </a:r>
            <a:r>
              <a:rPr lang="zh-CN" altLang="en-US" dirty="0">
                <a:cs typeface="Arial" panose="020B0604020202020204" pitchFamily="34" charset="0"/>
              </a:rPr>
              <a:t>≤</a:t>
            </a:r>
            <a:r>
              <a:rPr lang="en-US" altLang="zh-CN" dirty="0">
                <a:cs typeface="Arial" panose="020B0604020202020204" pitchFamily="34" charset="0"/>
              </a:rPr>
              <a:t> log</a:t>
            </a:r>
            <a:r>
              <a:rPr lang="en-US" altLang="zh-CN" baseline="-25000" dirty="0">
                <a:cs typeface="Arial" panose="020B0604020202020204" pitchFamily="34" charset="0"/>
              </a:rPr>
              <a:t>2</a:t>
            </a:r>
            <a:r>
              <a:rPr lang="en-US" altLang="zh-CN" dirty="0">
                <a:cs typeface="Arial" panose="020B0604020202020204" pitchFamily="34" charset="0"/>
              </a:rPr>
              <a:t>(n+1)-1</a:t>
            </a:r>
          </a:p>
          <a:p>
            <a:pPr eaLnBrk="1" hangingPunct="1">
              <a:defRPr/>
            </a:pPr>
            <a:r>
              <a:rPr lang="zh-CN" altLang="en-US" dirty="0">
                <a:cs typeface="Arial" panose="020B0604020202020204" pitchFamily="34" charset="0"/>
              </a:rPr>
              <a:t>即，</a:t>
            </a:r>
            <a:r>
              <a:rPr lang="en-US" altLang="zh-CN" dirty="0">
                <a:cs typeface="Arial" panose="020B0604020202020204" pitchFamily="34" charset="0"/>
              </a:rPr>
              <a:t>2-3</a:t>
            </a:r>
            <a:r>
              <a:rPr lang="zh-CN" altLang="en-US" dirty="0">
                <a:cs typeface="Arial" panose="020B0604020202020204" pitchFamily="34" charset="0"/>
              </a:rPr>
              <a:t>树无论在最差情况还是在平均情况下</a:t>
            </a:r>
            <a:r>
              <a:rPr lang="en-US" altLang="zh-CN" dirty="0">
                <a:cs typeface="Arial" panose="020B0604020202020204" pitchFamily="34" charset="0"/>
              </a:rPr>
              <a:t>,</a:t>
            </a:r>
            <a:r>
              <a:rPr lang="zh-CN" altLang="en-US" dirty="0">
                <a:cs typeface="Arial" panose="020B0604020202020204" pitchFamily="34" charset="0"/>
              </a:rPr>
              <a:t>查找、插入和删除的时间效率都是 </a:t>
            </a:r>
            <a:r>
              <a:rPr lang="el-GR" altLang="zh-CN" dirty="0">
                <a:cs typeface="Arial" panose="020B0604020202020204" pitchFamily="34" charset="0"/>
              </a:rPr>
              <a:t>Θ</a:t>
            </a:r>
            <a:r>
              <a:rPr lang="en-US" altLang="zh-CN">
                <a:cs typeface="Arial" panose="020B0604020202020204" pitchFamily="34" charset="0"/>
              </a:rPr>
              <a:t>(</a:t>
            </a:r>
            <a:r>
              <a:rPr lang="en-US" altLang="zh-CN" i="1">
                <a:cs typeface="Arial" panose="020B0604020202020204" pitchFamily="34" charset="0"/>
              </a:rPr>
              <a:t>log </a:t>
            </a:r>
            <a:r>
              <a:rPr lang="en-US" altLang="zh-CN">
                <a:cs typeface="Arial" panose="020B0604020202020204" pitchFamily="34" charset="0"/>
              </a:rPr>
              <a:t>n</a:t>
            </a:r>
            <a:r>
              <a:rPr lang="en-US" altLang="zh-CN" dirty="0">
                <a:cs typeface="Arial" panose="020B0604020202020204" pitchFamily="3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EAB2A069-C29E-4C92-A97C-9BEBBEE03619}"/>
              </a:ext>
            </a:extLst>
          </p:cNvPr>
          <p:cNvSpPr>
            <a:spLocks noGrp="1" noChangeArrowheads="1"/>
          </p:cNvSpPr>
          <p:nvPr>
            <p:ph type="title"/>
          </p:nvPr>
        </p:nvSpPr>
        <p:spPr/>
        <p:txBody>
          <a:bodyPr/>
          <a:lstStyle/>
          <a:p>
            <a:pPr eaLnBrk="1" hangingPunct="1"/>
            <a:r>
              <a:rPr lang="zh-CN" altLang="en-US"/>
              <a:t>堆</a:t>
            </a:r>
            <a:r>
              <a:rPr lang="en-US" altLang="zh-CN"/>
              <a:t>(Heap)</a:t>
            </a:r>
            <a:endParaRPr lang="zh-CN" altLang="en-US"/>
          </a:p>
        </p:txBody>
      </p:sp>
      <p:sp>
        <p:nvSpPr>
          <p:cNvPr id="53251" name="内容占位符 2">
            <a:extLst>
              <a:ext uri="{FF2B5EF4-FFF2-40B4-BE49-F238E27FC236}">
                <a16:creationId xmlns:a16="http://schemas.microsoft.com/office/drawing/2014/main" id="{4C991845-CA19-4B1A-BE21-224EA7CC7928}"/>
              </a:ext>
            </a:extLst>
          </p:cNvPr>
          <p:cNvSpPr>
            <a:spLocks noGrp="1" noChangeArrowheads="1"/>
          </p:cNvSpPr>
          <p:nvPr>
            <p:ph idx="1"/>
          </p:nvPr>
        </p:nvSpPr>
        <p:spPr/>
        <p:txBody>
          <a:bodyPr/>
          <a:lstStyle/>
          <a:p>
            <a:pPr eaLnBrk="1" hangingPunct="1"/>
            <a:r>
              <a:rPr lang="zh-CN" altLang="en-US"/>
              <a:t>堆：一棵二叉树，且满足以下条件：</a:t>
            </a:r>
            <a:endParaRPr lang="en-US" altLang="zh-CN"/>
          </a:p>
          <a:p>
            <a:pPr lvl="1" eaLnBrk="1" hangingPunct="1"/>
            <a:r>
              <a:rPr lang="zh-CN" altLang="en-US"/>
              <a:t>是一棵完全二叉树</a:t>
            </a:r>
            <a:endParaRPr lang="en-US" altLang="zh-CN"/>
          </a:p>
          <a:p>
            <a:pPr lvl="1" eaLnBrk="1" hangingPunct="1"/>
            <a:r>
              <a:rPr lang="zh-CN" altLang="en-US"/>
              <a:t>每个节点的键大于或等于子女节点的键</a:t>
            </a:r>
          </a:p>
        </p:txBody>
      </p:sp>
      <p:pic>
        <p:nvPicPr>
          <p:cNvPr id="53252" name="图片 1">
            <a:extLst>
              <a:ext uri="{FF2B5EF4-FFF2-40B4-BE49-F238E27FC236}">
                <a16:creationId xmlns:a16="http://schemas.microsoft.com/office/drawing/2014/main" id="{2E7A83D6-14FE-4909-8573-6925A7E79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71788"/>
            <a:ext cx="91440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AAD11E49-E3C7-4689-A937-3BFBC665147F}"/>
              </a:ext>
            </a:extLst>
          </p:cNvPr>
          <p:cNvSpPr>
            <a:spLocks noGrp="1" noChangeArrowheads="1"/>
          </p:cNvSpPr>
          <p:nvPr>
            <p:ph type="title"/>
          </p:nvPr>
        </p:nvSpPr>
        <p:spPr/>
        <p:txBody>
          <a:bodyPr/>
          <a:lstStyle/>
          <a:p>
            <a:pPr eaLnBrk="1" hangingPunct="1"/>
            <a:r>
              <a:rPr lang="zh-CN" altLang="en-US"/>
              <a:t>堆</a:t>
            </a:r>
            <a:r>
              <a:rPr lang="en-US" altLang="zh-CN"/>
              <a:t>(Heap)</a:t>
            </a:r>
            <a:r>
              <a:rPr lang="zh-CN" altLang="en-US"/>
              <a:t>的特性</a:t>
            </a:r>
          </a:p>
        </p:txBody>
      </p:sp>
      <p:sp>
        <p:nvSpPr>
          <p:cNvPr id="54275" name="内容占位符 2">
            <a:extLst>
              <a:ext uri="{FF2B5EF4-FFF2-40B4-BE49-F238E27FC236}">
                <a16:creationId xmlns:a16="http://schemas.microsoft.com/office/drawing/2014/main" id="{08E90430-4561-42C6-916D-DD24AFDB90F3}"/>
              </a:ext>
            </a:extLst>
          </p:cNvPr>
          <p:cNvSpPr>
            <a:spLocks noGrp="1" noChangeArrowheads="1"/>
          </p:cNvSpPr>
          <p:nvPr>
            <p:ph idx="1"/>
          </p:nvPr>
        </p:nvSpPr>
        <p:spPr/>
        <p:txBody>
          <a:bodyPr/>
          <a:lstStyle/>
          <a:p>
            <a:pPr eaLnBrk="1" hangingPunct="1"/>
            <a:r>
              <a:rPr lang="zh-CN" altLang="en-US"/>
              <a:t>只存在一棵</a:t>
            </a:r>
            <a:r>
              <a:rPr lang="en-US" altLang="zh-CN"/>
              <a:t>n</a:t>
            </a:r>
            <a:r>
              <a:rPr lang="zh-CN" altLang="en-US"/>
              <a:t>个节点的完全二叉树</a:t>
            </a:r>
            <a:endParaRPr lang="en-US" altLang="zh-CN"/>
          </a:p>
          <a:p>
            <a:pPr eaLnBrk="1" hangingPunct="1"/>
            <a:r>
              <a:rPr lang="zh-CN" altLang="en-US"/>
              <a:t>堆的根总是堆的最大元素</a:t>
            </a:r>
            <a:endParaRPr lang="en-US" altLang="zh-CN"/>
          </a:p>
          <a:p>
            <a:pPr eaLnBrk="1" hangingPunct="1"/>
            <a:r>
              <a:rPr lang="zh-CN" altLang="en-US"/>
              <a:t>堆的一个节点以及该节点的子孙节点也是堆</a:t>
            </a:r>
            <a:endParaRPr lang="en-US" altLang="zh-CN"/>
          </a:p>
          <a:p>
            <a:pPr eaLnBrk="1" hangingPunct="1"/>
            <a:r>
              <a:rPr lang="zh-CN" altLang="en-US">
                <a:solidFill>
                  <a:srgbClr val="FF0000"/>
                </a:solidFill>
              </a:rPr>
              <a:t>可以用一维数组表示堆：二叉树</a:t>
            </a:r>
            <a:r>
              <a:rPr lang="en-US" altLang="zh-CN">
                <a:solidFill>
                  <a:srgbClr val="FF0000"/>
                </a:solidFill>
                <a:sym typeface="Wingdings" panose="05000000000000000000" pitchFamily="2" charset="2"/>
              </a:rPr>
              <a:t></a:t>
            </a:r>
            <a:r>
              <a:rPr lang="zh-CN" altLang="en-US">
                <a:solidFill>
                  <a:srgbClr val="FF0000"/>
                </a:solidFill>
              </a:rPr>
              <a:t>线性表</a:t>
            </a:r>
          </a:p>
        </p:txBody>
      </p:sp>
      <p:pic>
        <p:nvPicPr>
          <p:cNvPr id="54276" name="图片 1">
            <a:extLst>
              <a:ext uri="{FF2B5EF4-FFF2-40B4-BE49-F238E27FC236}">
                <a16:creationId xmlns:a16="http://schemas.microsoft.com/office/drawing/2014/main" id="{E4738773-6F27-42FE-8F1B-BAA64C8CE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44900"/>
            <a:ext cx="914400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14A73F09-9CF8-4A89-95DA-8D8A415DDD04}"/>
              </a:ext>
            </a:extLst>
          </p:cNvPr>
          <p:cNvSpPr>
            <a:spLocks noGrp="1" noChangeArrowheads="1"/>
          </p:cNvSpPr>
          <p:nvPr>
            <p:ph type="title"/>
          </p:nvPr>
        </p:nvSpPr>
        <p:spPr/>
        <p:txBody>
          <a:bodyPr/>
          <a:lstStyle/>
          <a:p>
            <a:pPr eaLnBrk="1" hangingPunct="1"/>
            <a:r>
              <a:rPr lang="zh-CN" altLang="en-US" dirty="0"/>
              <a:t>堆</a:t>
            </a:r>
            <a:r>
              <a:rPr lang="en-US" altLang="zh-CN" dirty="0"/>
              <a:t>(Heap)</a:t>
            </a:r>
            <a:r>
              <a:rPr lang="zh-CN" altLang="en-US" dirty="0"/>
              <a:t>的构造</a:t>
            </a:r>
          </a:p>
        </p:txBody>
      </p:sp>
      <p:sp>
        <p:nvSpPr>
          <p:cNvPr id="55299" name="内容占位符 2">
            <a:extLst>
              <a:ext uri="{FF2B5EF4-FFF2-40B4-BE49-F238E27FC236}">
                <a16:creationId xmlns:a16="http://schemas.microsoft.com/office/drawing/2014/main" id="{C7EE6283-18B0-433B-81AB-79D059004211}"/>
              </a:ext>
            </a:extLst>
          </p:cNvPr>
          <p:cNvSpPr>
            <a:spLocks noGrp="1" noChangeArrowheads="1"/>
          </p:cNvSpPr>
          <p:nvPr>
            <p:ph idx="1"/>
          </p:nvPr>
        </p:nvSpPr>
        <p:spPr/>
        <p:txBody>
          <a:bodyPr/>
          <a:lstStyle/>
          <a:p>
            <a:pPr eaLnBrk="1" hangingPunct="1"/>
            <a:r>
              <a:rPr lang="zh-CN" altLang="en-US" dirty="0"/>
              <a:t>自底向上构造算法</a:t>
            </a:r>
          </a:p>
        </p:txBody>
      </p:sp>
      <p:pic>
        <p:nvPicPr>
          <p:cNvPr id="55300" name="图片 1">
            <a:extLst>
              <a:ext uri="{FF2B5EF4-FFF2-40B4-BE49-F238E27FC236}">
                <a16:creationId xmlns:a16="http://schemas.microsoft.com/office/drawing/2014/main" id="{BB6BE396-89FF-4154-A643-E473F2E07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16113"/>
            <a:ext cx="9144000"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7B436449-5A1F-443F-9FB8-A49CFDE1D5D3}"/>
              </a:ext>
            </a:extLst>
          </p:cNvPr>
          <p:cNvGrpSpPr>
            <a:grpSpLocks/>
          </p:cNvGrpSpPr>
          <p:nvPr/>
        </p:nvGrpSpPr>
        <p:grpSpPr bwMode="auto">
          <a:xfrm>
            <a:off x="3071813" y="5013325"/>
            <a:ext cx="5854700" cy="1531938"/>
            <a:chOff x="825" y="2879"/>
            <a:chExt cx="3688" cy="965"/>
          </a:xfrm>
        </p:grpSpPr>
        <p:sp>
          <p:nvSpPr>
            <p:cNvPr id="9221" name="Text Box 14">
              <a:extLst>
                <a:ext uri="{FF2B5EF4-FFF2-40B4-BE49-F238E27FC236}">
                  <a16:creationId xmlns:a16="http://schemas.microsoft.com/office/drawing/2014/main" id="{961C967D-9081-4A79-907D-2E5F4910D1DA}"/>
                </a:ext>
              </a:extLst>
            </p:cNvPr>
            <p:cNvSpPr txBox="1">
              <a:spLocks noChangeArrowheads="1"/>
            </p:cNvSpPr>
            <p:nvPr/>
          </p:nvSpPr>
          <p:spPr bwMode="auto">
            <a:xfrm>
              <a:off x="3923" y="3226"/>
              <a:ext cx="59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求解</a:t>
              </a:r>
            </a:p>
          </p:txBody>
        </p:sp>
        <p:sp>
          <p:nvSpPr>
            <p:cNvPr id="9222" name="Text Box 12">
              <a:extLst>
                <a:ext uri="{FF2B5EF4-FFF2-40B4-BE49-F238E27FC236}">
                  <a16:creationId xmlns:a16="http://schemas.microsoft.com/office/drawing/2014/main" id="{AAB7DD03-D08B-4F8C-A2F3-1DF1CECBF650}"/>
                </a:ext>
              </a:extLst>
            </p:cNvPr>
            <p:cNvSpPr txBox="1">
              <a:spLocks noChangeArrowheads="1"/>
            </p:cNvSpPr>
            <p:nvPr/>
          </p:nvSpPr>
          <p:spPr bwMode="auto">
            <a:xfrm>
              <a:off x="825" y="3226"/>
              <a:ext cx="83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问题实例</a:t>
              </a:r>
            </a:p>
          </p:txBody>
        </p:sp>
        <p:sp>
          <p:nvSpPr>
            <p:cNvPr id="9223" name="AutoShape 13">
              <a:extLst>
                <a:ext uri="{FF2B5EF4-FFF2-40B4-BE49-F238E27FC236}">
                  <a16:creationId xmlns:a16="http://schemas.microsoft.com/office/drawing/2014/main" id="{49F948D4-40A5-4451-8DF0-6DA41BD9A6E2}"/>
                </a:ext>
              </a:extLst>
            </p:cNvPr>
            <p:cNvSpPr>
              <a:spLocks noChangeArrowheads="1"/>
            </p:cNvSpPr>
            <p:nvPr/>
          </p:nvSpPr>
          <p:spPr bwMode="auto">
            <a:xfrm>
              <a:off x="1974" y="2879"/>
              <a:ext cx="1675" cy="965"/>
            </a:xfrm>
            <a:prstGeom prst="roundRect">
              <a:avLst>
                <a:gd name="adj" fmla="val 16667"/>
              </a:avLst>
            </a:prstGeom>
            <a:solidFill>
              <a:schemeClr val="tx1"/>
            </a:solidFill>
            <a:ln w="9525" algn="ctr">
              <a:solidFill>
                <a:srgbClr val="0033CC"/>
              </a:solidFill>
              <a:round/>
              <a:headEnd/>
              <a:tailEnd/>
            </a:ln>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更简单的实例</a:t>
              </a:r>
            </a:p>
            <a:p>
              <a:pPr algn="ctr" eaLnBrk="1" hangingPunct="1">
                <a:lnSpc>
                  <a:spcPct val="100000"/>
                </a:lnSpc>
                <a:spcBef>
                  <a:spcPct val="50000"/>
                </a:spcBef>
                <a:buClrTx/>
                <a:buSzTx/>
                <a:buFontTx/>
                <a:buNone/>
              </a:pPr>
              <a:r>
                <a:rPr kumimoji="0" lang="zh-CN" altLang="en-US" sz="2100">
                  <a:latin typeface="Arial" panose="020B0604020202020204" pitchFamily="34" charset="0"/>
                </a:rPr>
                <a:t>另一种表示方式</a:t>
              </a:r>
            </a:p>
            <a:p>
              <a:pPr algn="ctr" eaLnBrk="1" hangingPunct="1">
                <a:lnSpc>
                  <a:spcPct val="100000"/>
                </a:lnSpc>
                <a:spcBef>
                  <a:spcPct val="50000"/>
                </a:spcBef>
                <a:buClrTx/>
                <a:buSzTx/>
                <a:buFontTx/>
                <a:buNone/>
              </a:pPr>
              <a:r>
                <a:rPr kumimoji="0" lang="zh-CN" altLang="en-US" sz="2100">
                  <a:latin typeface="Arial" panose="020B0604020202020204" pitchFamily="34" charset="0"/>
                </a:rPr>
                <a:t>另一个问题的实例</a:t>
              </a:r>
            </a:p>
          </p:txBody>
        </p:sp>
        <p:cxnSp>
          <p:nvCxnSpPr>
            <p:cNvPr id="9224" name="AutoShape 15">
              <a:extLst>
                <a:ext uri="{FF2B5EF4-FFF2-40B4-BE49-F238E27FC236}">
                  <a16:creationId xmlns:a16="http://schemas.microsoft.com/office/drawing/2014/main" id="{FEE46F47-9B55-466F-9799-360CED4CE6F9}"/>
                </a:ext>
              </a:extLst>
            </p:cNvPr>
            <p:cNvCxnSpPr>
              <a:cxnSpLocks noChangeShapeType="1"/>
              <a:stCxn id="9222" idx="3"/>
              <a:endCxn id="9223" idx="1"/>
            </p:cNvCxnSpPr>
            <p:nvPr/>
          </p:nvCxnSpPr>
          <p:spPr bwMode="auto">
            <a:xfrm>
              <a:off x="1655" y="3357"/>
              <a:ext cx="319" cy="4"/>
            </a:xfrm>
            <a:prstGeom prst="straightConnector1">
              <a:avLst/>
            </a:prstGeom>
            <a:noFill/>
            <a:ln w="19050">
              <a:solidFill>
                <a:srgbClr val="0033CC"/>
              </a:solidFill>
              <a:round/>
              <a:headEnd/>
              <a:tailEnd type="stealth" w="lg" len="lg"/>
            </a:ln>
            <a:extLst>
              <a:ext uri="{909E8E84-426E-40DD-AFC4-6F175D3DCCD1}">
                <a14:hiddenFill xmlns:a14="http://schemas.microsoft.com/office/drawing/2010/main">
                  <a:noFill/>
                </a14:hiddenFill>
              </a:ext>
            </a:extLst>
          </p:spPr>
        </p:cxnSp>
        <p:cxnSp>
          <p:nvCxnSpPr>
            <p:cNvPr id="9225" name="AutoShape 16">
              <a:extLst>
                <a:ext uri="{FF2B5EF4-FFF2-40B4-BE49-F238E27FC236}">
                  <a16:creationId xmlns:a16="http://schemas.microsoft.com/office/drawing/2014/main" id="{7DCB0910-77CC-4C16-BC6A-A39E88E27754}"/>
                </a:ext>
              </a:extLst>
            </p:cNvPr>
            <p:cNvCxnSpPr>
              <a:cxnSpLocks noChangeShapeType="1"/>
              <a:stCxn id="9223" idx="3"/>
              <a:endCxn id="9221" idx="1"/>
            </p:cNvCxnSpPr>
            <p:nvPr/>
          </p:nvCxnSpPr>
          <p:spPr bwMode="auto">
            <a:xfrm flipV="1">
              <a:off x="3649" y="3359"/>
              <a:ext cx="274" cy="2"/>
            </a:xfrm>
            <a:prstGeom prst="straightConnector1">
              <a:avLst/>
            </a:prstGeom>
            <a:noFill/>
            <a:ln w="19050">
              <a:solidFill>
                <a:srgbClr val="0033CC"/>
              </a:solidFill>
              <a:round/>
              <a:headEnd/>
              <a:tailEnd type="stealth" w="lg" len="lg"/>
            </a:ln>
            <a:extLst>
              <a:ext uri="{909E8E84-426E-40DD-AFC4-6F175D3DCCD1}">
                <a14:hiddenFill xmlns:a14="http://schemas.microsoft.com/office/drawing/2010/main">
                  <a:noFill/>
                </a14:hiddenFill>
              </a:ext>
            </a:extLst>
          </p:spPr>
        </p:cxnSp>
      </p:grpSp>
      <p:sp>
        <p:nvSpPr>
          <p:cNvPr id="9219" name="标题 5">
            <a:extLst>
              <a:ext uri="{FF2B5EF4-FFF2-40B4-BE49-F238E27FC236}">
                <a16:creationId xmlns:a16="http://schemas.microsoft.com/office/drawing/2014/main" id="{B963793F-6E9B-43D2-A54D-2FD19818A817}"/>
              </a:ext>
            </a:extLst>
          </p:cNvPr>
          <p:cNvSpPr>
            <a:spLocks noGrp="1" noChangeArrowheads="1"/>
          </p:cNvSpPr>
          <p:nvPr>
            <p:ph type="title"/>
          </p:nvPr>
        </p:nvSpPr>
        <p:spPr/>
        <p:txBody>
          <a:bodyPr/>
          <a:lstStyle/>
          <a:p>
            <a:pPr eaLnBrk="1" hangingPunct="1"/>
            <a:r>
              <a:rPr lang="en-US" altLang="zh-CN"/>
              <a:t> </a:t>
            </a:r>
            <a:r>
              <a:rPr lang="zh-CN" altLang="en-US"/>
              <a:t>变治策略</a:t>
            </a:r>
          </a:p>
        </p:txBody>
      </p:sp>
      <p:sp>
        <p:nvSpPr>
          <p:cNvPr id="9220" name="内容占位符 6">
            <a:extLst>
              <a:ext uri="{FF2B5EF4-FFF2-40B4-BE49-F238E27FC236}">
                <a16:creationId xmlns:a16="http://schemas.microsoft.com/office/drawing/2014/main" id="{6EBB68BE-DE0B-4620-A83B-1BCA22D02302}"/>
              </a:ext>
            </a:extLst>
          </p:cNvPr>
          <p:cNvSpPr>
            <a:spLocks noGrp="1" noChangeArrowheads="1"/>
          </p:cNvSpPr>
          <p:nvPr>
            <p:ph idx="1"/>
          </p:nvPr>
        </p:nvSpPr>
        <p:spPr/>
        <p:txBody>
          <a:bodyPr/>
          <a:lstStyle/>
          <a:p>
            <a:pPr eaLnBrk="1" hangingPunct="1"/>
            <a:r>
              <a:rPr lang="zh-CN" altLang="en-US"/>
              <a:t>通用算法设计方法之一，重点在“变换”</a:t>
            </a:r>
          </a:p>
          <a:p>
            <a:pPr lvl="1" eaLnBrk="1" hangingPunct="1"/>
            <a:r>
              <a:rPr lang="zh-CN" altLang="en-US"/>
              <a:t>变：变换问题，便于后面的求解。治：对变换后的问题求解</a:t>
            </a:r>
          </a:p>
          <a:p>
            <a:pPr eaLnBrk="1" hangingPunct="1"/>
            <a:r>
              <a:rPr lang="en-US" altLang="zh-CN"/>
              <a:t>3 </a:t>
            </a:r>
            <a:r>
              <a:rPr lang="zh-CN" altLang="en-US"/>
              <a:t>种主要类型</a:t>
            </a:r>
          </a:p>
          <a:p>
            <a:pPr lvl="1" eaLnBrk="1" hangingPunct="1"/>
            <a:r>
              <a:rPr lang="zh-CN" altLang="en-US">
                <a:solidFill>
                  <a:srgbClr val="FF0000"/>
                </a:solidFill>
              </a:rPr>
              <a:t>实例化简</a:t>
            </a:r>
            <a:r>
              <a:rPr lang="zh-CN" altLang="en-US"/>
              <a:t>：实例变换为另一个更简单</a:t>
            </a:r>
            <a:r>
              <a:rPr lang="en-US" altLang="zh-CN"/>
              <a:t>/</a:t>
            </a:r>
            <a:r>
              <a:rPr lang="zh-CN" altLang="en-US"/>
              <a:t>方便求解的实例。如预排序</a:t>
            </a:r>
          </a:p>
          <a:p>
            <a:pPr lvl="1" eaLnBrk="1" hangingPunct="1"/>
            <a:r>
              <a:rPr lang="zh-CN" altLang="en-US">
                <a:solidFill>
                  <a:srgbClr val="FF0000"/>
                </a:solidFill>
              </a:rPr>
              <a:t>改变表示</a:t>
            </a:r>
            <a:r>
              <a:rPr lang="zh-CN" altLang="en-US"/>
              <a:t>：变换问题的表示方式。如</a:t>
            </a:r>
            <a:r>
              <a:rPr lang="en-US" altLang="zh-CN"/>
              <a:t>AVL</a:t>
            </a:r>
            <a:r>
              <a:rPr lang="zh-CN" altLang="en-US"/>
              <a:t>树、</a:t>
            </a:r>
            <a:r>
              <a:rPr lang="en-US" altLang="zh-CN"/>
              <a:t>2-3</a:t>
            </a:r>
            <a:r>
              <a:rPr lang="zh-CN" altLang="en-US"/>
              <a:t>树、堆</a:t>
            </a:r>
          </a:p>
          <a:p>
            <a:pPr lvl="1" eaLnBrk="1" hangingPunct="1"/>
            <a:r>
              <a:rPr lang="zh-CN" altLang="en-US">
                <a:solidFill>
                  <a:srgbClr val="FF0000"/>
                </a:solidFill>
              </a:rPr>
              <a:t>问题归约</a:t>
            </a:r>
            <a:r>
              <a:rPr lang="zh-CN" altLang="en-US"/>
              <a:t>：问题变换为已有求解算法的另一个问题。如数学建模，将具体应用问题用 变量、函数、方程等数学对象表达</a:t>
            </a:r>
          </a:p>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69B501-88FE-49BE-9D8E-C2A58CA0D33B}"/>
              </a:ext>
            </a:extLst>
          </p:cNvPr>
          <p:cNvSpPr>
            <a:spLocks noGrp="1"/>
          </p:cNvSpPr>
          <p:nvPr>
            <p:ph type="title"/>
          </p:nvPr>
        </p:nvSpPr>
        <p:spPr/>
        <p:txBody>
          <a:bodyPr/>
          <a:lstStyle/>
          <a:p>
            <a:r>
              <a:rPr lang="zh-CN" altLang="en-US" dirty="0"/>
              <a:t>堆</a:t>
            </a:r>
            <a:r>
              <a:rPr lang="en-US" altLang="zh-CN" dirty="0"/>
              <a:t>(Heap)</a:t>
            </a:r>
            <a:r>
              <a:rPr lang="zh-CN" altLang="en-US" dirty="0"/>
              <a:t>的构造</a:t>
            </a:r>
          </a:p>
        </p:txBody>
      </p:sp>
      <p:sp>
        <p:nvSpPr>
          <p:cNvPr id="4" name="内容占位符 3">
            <a:extLst>
              <a:ext uri="{FF2B5EF4-FFF2-40B4-BE49-F238E27FC236}">
                <a16:creationId xmlns:a16="http://schemas.microsoft.com/office/drawing/2014/main" id="{1E870462-4586-45B2-B479-552A05E21D5F}"/>
              </a:ext>
            </a:extLst>
          </p:cNvPr>
          <p:cNvSpPr>
            <a:spLocks noGrp="1"/>
          </p:cNvSpPr>
          <p:nvPr>
            <p:ph idx="1"/>
          </p:nvPr>
        </p:nvSpPr>
        <p:spPr/>
        <p:txBody>
          <a:bodyPr/>
          <a:lstStyle/>
          <a:p>
            <a:pPr eaLnBrk="1" hangingPunct="1"/>
            <a:r>
              <a:rPr lang="zh-CN" altLang="en-US" dirty="0"/>
              <a:t>自底向上构造算法</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728493A-CCE7-40E4-96D8-9961A5D0A87E}"/>
                  </a:ext>
                </a:extLst>
              </p:cNvPr>
              <p:cNvSpPr/>
              <p:nvPr/>
            </p:nvSpPr>
            <p:spPr>
              <a:xfrm>
                <a:off x="5591944" y="1124744"/>
                <a:ext cx="6336704" cy="5554213"/>
              </a:xfrm>
              <a:prstGeom prst="rect">
                <a:avLst/>
              </a:prstGeom>
            </p:spPr>
            <p:txBody>
              <a:bodyPr wrap="square">
                <a:spAutoFit/>
              </a:bodyPr>
              <a:lstStyle/>
              <a:p>
                <a:pPr>
                  <a:lnSpc>
                    <a:spcPct val="125000"/>
                  </a:lnSpc>
                </a:pPr>
                <a:r>
                  <a:rPr lang="zh-CN" altLang="en-US" sz="2200" b="1" dirty="0">
                    <a:solidFill>
                      <a:schemeClr val="bg2"/>
                    </a:solidFill>
                  </a:rPr>
                  <a:t>ALGORITHM</a:t>
                </a:r>
                <a:r>
                  <a:rPr lang="zh-CN" altLang="en-US" sz="2200" dirty="0">
                    <a:solidFill>
                      <a:schemeClr val="bg2"/>
                    </a:solidFill>
                  </a:rPr>
                  <a:t> HeapBottomUp ( H[1..n] )</a:t>
                </a:r>
              </a:p>
              <a:p>
                <a:pPr>
                  <a:lnSpc>
                    <a:spcPct val="125000"/>
                  </a:lnSpc>
                </a:pPr>
                <a:r>
                  <a:rPr lang="zh-CN" altLang="en-US" sz="2200" dirty="0">
                    <a:solidFill>
                      <a:schemeClr val="bg2"/>
                    </a:solidFill>
                  </a:rPr>
                  <a:t>for i ← </a:t>
                </a:r>
                <a14:m>
                  <m:oMath xmlns:m="http://schemas.openxmlformats.org/officeDocument/2006/math">
                    <m:d>
                      <m:dPr>
                        <m:begChr m:val="⌊"/>
                        <m:endChr m:val="⌋"/>
                        <m:ctrlPr>
                          <a:rPr lang="zh-CN" altLang="en-US" sz="2200" i="1" smtClean="0">
                            <a:solidFill>
                              <a:schemeClr val="bg2"/>
                            </a:solidFill>
                            <a:latin typeface="Cambria Math" panose="02040503050406030204" pitchFamily="18" charset="0"/>
                          </a:rPr>
                        </m:ctrlPr>
                      </m:dPr>
                      <m:e>
                        <m:r>
                          <m:rPr>
                            <m:sty m:val="p"/>
                          </m:rPr>
                          <a:rPr lang="en-US" altLang="zh-CN" sz="2200" i="1">
                            <a:solidFill>
                              <a:schemeClr val="bg2"/>
                            </a:solidFill>
                            <a:latin typeface="Cambria Math" panose="02040503050406030204" pitchFamily="18" charset="0"/>
                          </a:rPr>
                          <m:t>n</m:t>
                        </m:r>
                        <m:r>
                          <a:rPr lang="en-US" altLang="zh-CN" sz="2200" b="0" i="1" smtClean="0">
                            <a:solidFill>
                              <a:schemeClr val="bg2"/>
                            </a:solidFill>
                            <a:latin typeface="Cambria Math" panose="02040503050406030204" pitchFamily="18" charset="0"/>
                          </a:rPr>
                          <m:t>/2</m:t>
                        </m:r>
                      </m:e>
                    </m:d>
                  </m:oMath>
                </a14:m>
                <a:r>
                  <a:rPr lang="zh-CN" altLang="en-US" sz="2200" dirty="0">
                    <a:solidFill>
                      <a:schemeClr val="bg2"/>
                    </a:solidFill>
                  </a:rPr>
                  <a:t> downto 1 do</a:t>
                </a:r>
              </a:p>
              <a:p>
                <a:pPr>
                  <a:lnSpc>
                    <a:spcPct val="125000"/>
                  </a:lnSpc>
                </a:pPr>
                <a:r>
                  <a:rPr lang="en-US" altLang="zh-CN" sz="2200" dirty="0">
                    <a:solidFill>
                      <a:schemeClr val="bg2"/>
                    </a:solidFill>
                  </a:rPr>
                  <a:t>	</a:t>
                </a:r>
                <a:r>
                  <a:rPr lang="zh-CN" altLang="en-US" sz="2200" dirty="0">
                    <a:solidFill>
                      <a:schemeClr val="bg2"/>
                    </a:solidFill>
                  </a:rPr>
                  <a:t>k ← i;   v ← H[k]</a:t>
                </a:r>
              </a:p>
              <a:p>
                <a:pPr>
                  <a:lnSpc>
                    <a:spcPct val="125000"/>
                  </a:lnSpc>
                </a:pPr>
                <a:r>
                  <a:rPr lang="en-US" altLang="zh-CN" sz="2200" dirty="0">
                    <a:solidFill>
                      <a:schemeClr val="bg2"/>
                    </a:solidFill>
                  </a:rPr>
                  <a:t>	</a:t>
                </a:r>
                <a:r>
                  <a:rPr lang="zh-CN" altLang="en-US" sz="2200" dirty="0">
                    <a:solidFill>
                      <a:schemeClr val="bg2"/>
                    </a:solidFill>
                  </a:rPr>
                  <a:t>heap ← false</a:t>
                </a:r>
              </a:p>
              <a:p>
                <a:pPr>
                  <a:lnSpc>
                    <a:spcPct val="125000"/>
                  </a:lnSpc>
                </a:pPr>
                <a:r>
                  <a:rPr lang="en-US" altLang="zh-CN" sz="2200" dirty="0">
                    <a:solidFill>
                      <a:schemeClr val="bg2"/>
                    </a:solidFill>
                  </a:rPr>
                  <a:t>	</a:t>
                </a:r>
                <a:r>
                  <a:rPr lang="zh-CN" altLang="en-US" sz="2200" dirty="0">
                    <a:solidFill>
                      <a:schemeClr val="bg2"/>
                    </a:solidFill>
                  </a:rPr>
                  <a:t>while not heap and 2 ∗ k ≤ n do</a:t>
                </a:r>
              </a:p>
              <a:p>
                <a:pPr>
                  <a:lnSpc>
                    <a:spcPct val="125000"/>
                  </a:lnSpc>
                </a:pPr>
                <a:r>
                  <a:rPr lang="en-US" altLang="zh-CN" sz="2200" dirty="0">
                    <a:solidFill>
                      <a:schemeClr val="bg2"/>
                    </a:solidFill>
                  </a:rPr>
                  <a:t>		</a:t>
                </a:r>
                <a:r>
                  <a:rPr lang="zh-CN" altLang="en-US" sz="2200" dirty="0">
                    <a:solidFill>
                      <a:schemeClr val="bg2"/>
                    </a:solidFill>
                  </a:rPr>
                  <a:t>j ← 2 ∗ k</a:t>
                </a:r>
              </a:p>
              <a:p>
                <a:pPr>
                  <a:lnSpc>
                    <a:spcPct val="125000"/>
                  </a:lnSpc>
                </a:pPr>
                <a:r>
                  <a:rPr lang="en-US" altLang="zh-CN" sz="2200" dirty="0">
                    <a:solidFill>
                      <a:schemeClr val="bg2"/>
                    </a:solidFill>
                  </a:rPr>
                  <a:t>		</a:t>
                </a:r>
                <a:r>
                  <a:rPr lang="zh-CN" altLang="en-US" sz="2200" dirty="0">
                    <a:solidFill>
                      <a:schemeClr val="bg2"/>
                    </a:solidFill>
                  </a:rPr>
                  <a:t>if j &lt; n //有两个孩子</a:t>
                </a:r>
              </a:p>
              <a:p>
                <a:pPr>
                  <a:lnSpc>
                    <a:spcPct val="125000"/>
                  </a:lnSpc>
                </a:pPr>
                <a:r>
                  <a:rPr lang="en-US" altLang="zh-CN" sz="2200" dirty="0">
                    <a:solidFill>
                      <a:schemeClr val="bg2"/>
                    </a:solidFill>
                  </a:rPr>
                  <a:t>			</a:t>
                </a:r>
                <a:r>
                  <a:rPr lang="zh-CN" altLang="en-US" sz="2200" dirty="0">
                    <a:solidFill>
                      <a:schemeClr val="bg2"/>
                    </a:solidFill>
                  </a:rPr>
                  <a:t>if H[j]&lt; H[j + 1] j ← j + 1</a:t>
                </a:r>
              </a:p>
              <a:p>
                <a:pPr>
                  <a:lnSpc>
                    <a:spcPct val="125000"/>
                  </a:lnSpc>
                </a:pPr>
                <a:r>
                  <a:rPr lang="en-US" altLang="zh-CN" sz="2200" dirty="0">
                    <a:solidFill>
                      <a:schemeClr val="bg2"/>
                    </a:solidFill>
                  </a:rPr>
                  <a:t>		</a:t>
                </a:r>
                <a:r>
                  <a:rPr lang="zh-CN" altLang="en-US" sz="2200" dirty="0">
                    <a:solidFill>
                      <a:schemeClr val="bg2"/>
                    </a:solidFill>
                  </a:rPr>
                  <a:t>if v ≥ H[j]</a:t>
                </a:r>
              </a:p>
              <a:p>
                <a:pPr>
                  <a:lnSpc>
                    <a:spcPct val="125000"/>
                  </a:lnSpc>
                </a:pPr>
                <a:r>
                  <a:rPr lang="en-US" altLang="zh-CN" sz="2200" dirty="0">
                    <a:solidFill>
                      <a:schemeClr val="bg2"/>
                    </a:solidFill>
                  </a:rPr>
                  <a:t>			</a:t>
                </a:r>
                <a:r>
                  <a:rPr lang="zh-CN" altLang="en-US" sz="2200" dirty="0">
                    <a:solidFill>
                      <a:schemeClr val="bg2"/>
                    </a:solidFill>
                  </a:rPr>
                  <a:t>heap ← true</a:t>
                </a:r>
              </a:p>
              <a:p>
                <a:pPr>
                  <a:lnSpc>
                    <a:spcPct val="125000"/>
                  </a:lnSpc>
                </a:pPr>
                <a:r>
                  <a:rPr lang="en-US" altLang="zh-CN" sz="2200" dirty="0">
                    <a:solidFill>
                      <a:schemeClr val="bg2"/>
                    </a:solidFill>
                  </a:rPr>
                  <a:t>		</a:t>
                </a:r>
                <a:r>
                  <a:rPr lang="zh-CN" altLang="en-US" sz="2200" dirty="0">
                    <a:solidFill>
                      <a:schemeClr val="bg2"/>
                    </a:solidFill>
                  </a:rPr>
                  <a:t>else</a:t>
                </a:r>
                <a:endParaRPr lang="en-US" altLang="zh-CN" sz="2200" dirty="0">
                  <a:solidFill>
                    <a:schemeClr val="bg2"/>
                  </a:solidFill>
                </a:endParaRPr>
              </a:p>
              <a:p>
                <a:pPr>
                  <a:lnSpc>
                    <a:spcPct val="125000"/>
                  </a:lnSpc>
                </a:pPr>
                <a:r>
                  <a:rPr lang="en-US" altLang="zh-CN" sz="2200" dirty="0">
                    <a:solidFill>
                      <a:schemeClr val="bg2"/>
                    </a:solidFill>
                  </a:rPr>
                  <a:t>			</a:t>
                </a:r>
                <a:r>
                  <a:rPr lang="zh-CN" altLang="en-US" sz="2200" dirty="0">
                    <a:solidFill>
                      <a:schemeClr val="bg2"/>
                    </a:solidFill>
                  </a:rPr>
                  <a:t>H[k]← H[j]; k ← j</a:t>
                </a:r>
              </a:p>
              <a:p>
                <a:pPr>
                  <a:lnSpc>
                    <a:spcPct val="125000"/>
                  </a:lnSpc>
                </a:pPr>
                <a:r>
                  <a:rPr lang="en-US" altLang="zh-CN" sz="2200" dirty="0">
                    <a:solidFill>
                      <a:schemeClr val="bg2"/>
                    </a:solidFill>
                  </a:rPr>
                  <a:t>	</a:t>
                </a:r>
                <a:r>
                  <a:rPr lang="zh-CN" altLang="en-US" sz="2200" dirty="0">
                    <a:solidFill>
                      <a:srgbClr val="C00000"/>
                    </a:solidFill>
                  </a:rPr>
                  <a:t>H[k]← v</a:t>
                </a:r>
              </a:p>
            </p:txBody>
          </p:sp>
        </mc:Choice>
        <mc:Fallback xmlns="">
          <p:sp>
            <p:nvSpPr>
              <p:cNvPr id="5" name="矩形 4">
                <a:extLst>
                  <a:ext uri="{FF2B5EF4-FFF2-40B4-BE49-F238E27FC236}">
                    <a16:creationId xmlns:a16="http://schemas.microsoft.com/office/drawing/2014/main" id="{F728493A-CCE7-40E4-96D8-9961A5D0A87E}"/>
                  </a:ext>
                </a:extLst>
              </p:cNvPr>
              <p:cNvSpPr>
                <a:spLocks noRot="1" noChangeAspect="1" noMove="1" noResize="1" noEditPoints="1" noAdjustHandles="1" noChangeArrowheads="1" noChangeShapeType="1" noTextEdit="1"/>
              </p:cNvSpPr>
              <p:nvPr/>
            </p:nvSpPr>
            <p:spPr>
              <a:xfrm>
                <a:off x="5591944" y="1124744"/>
                <a:ext cx="6336704" cy="5554213"/>
              </a:xfrm>
              <a:prstGeom prst="rect">
                <a:avLst/>
              </a:prstGeom>
              <a:blipFill>
                <a:blip r:embed="rId2"/>
                <a:stretch>
                  <a:fillRect l="-1250" b="-1317"/>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69BD1E7F-4E4C-4722-8403-1C74421ED600}"/>
              </a:ext>
            </a:extLst>
          </p:cNvPr>
          <p:cNvGrpSpPr/>
          <p:nvPr/>
        </p:nvGrpSpPr>
        <p:grpSpPr>
          <a:xfrm>
            <a:off x="911424" y="2060848"/>
            <a:ext cx="4536504" cy="3458319"/>
            <a:chOff x="911424" y="2132856"/>
            <a:chExt cx="3600400" cy="2665462"/>
          </a:xfrm>
        </p:grpSpPr>
        <p:pic>
          <p:nvPicPr>
            <p:cNvPr id="7" name="图片 6">
              <a:extLst>
                <a:ext uri="{FF2B5EF4-FFF2-40B4-BE49-F238E27FC236}">
                  <a16:creationId xmlns:a16="http://schemas.microsoft.com/office/drawing/2014/main" id="{F634CF84-6C18-40EE-86A1-803474BEE78A}"/>
                </a:ext>
              </a:extLst>
            </p:cNvPr>
            <p:cNvPicPr>
              <a:picLocks noChangeAspect="1"/>
            </p:cNvPicPr>
            <p:nvPr/>
          </p:nvPicPr>
          <p:blipFill rotWithShape="1">
            <a:blip r:embed="rId3"/>
            <a:srcRect r="52394"/>
            <a:stretch/>
          </p:blipFill>
          <p:spPr>
            <a:xfrm>
              <a:off x="911424" y="2132856"/>
              <a:ext cx="3600400" cy="828675"/>
            </a:xfrm>
            <a:prstGeom prst="rect">
              <a:avLst/>
            </a:prstGeom>
          </p:spPr>
        </p:pic>
        <p:pic>
          <p:nvPicPr>
            <p:cNvPr id="8" name="图片 7">
              <a:extLst>
                <a:ext uri="{FF2B5EF4-FFF2-40B4-BE49-F238E27FC236}">
                  <a16:creationId xmlns:a16="http://schemas.microsoft.com/office/drawing/2014/main" id="{2B77696A-42F3-42FB-8596-B63D13ECB8E7}"/>
                </a:ext>
              </a:extLst>
            </p:cNvPr>
            <p:cNvPicPr>
              <a:picLocks noChangeAspect="1"/>
            </p:cNvPicPr>
            <p:nvPr/>
          </p:nvPicPr>
          <p:blipFill rotWithShape="1">
            <a:blip r:embed="rId3"/>
            <a:srcRect l="46654" r="29542"/>
            <a:stretch/>
          </p:blipFill>
          <p:spPr>
            <a:xfrm>
              <a:off x="1919536" y="3104381"/>
              <a:ext cx="1800200" cy="828675"/>
            </a:xfrm>
            <a:prstGeom prst="rect">
              <a:avLst/>
            </a:prstGeom>
          </p:spPr>
        </p:pic>
        <p:pic>
          <p:nvPicPr>
            <p:cNvPr id="9" name="图片 8">
              <a:extLst>
                <a:ext uri="{FF2B5EF4-FFF2-40B4-BE49-F238E27FC236}">
                  <a16:creationId xmlns:a16="http://schemas.microsoft.com/office/drawing/2014/main" id="{062A0604-C167-4188-8F1A-1DE19E5FFD01}"/>
                </a:ext>
              </a:extLst>
            </p:cNvPr>
            <p:cNvPicPr>
              <a:picLocks noChangeAspect="1"/>
            </p:cNvPicPr>
            <p:nvPr/>
          </p:nvPicPr>
          <p:blipFill rotWithShape="1">
            <a:blip r:embed="rId3"/>
            <a:srcRect l="70471"/>
            <a:stretch/>
          </p:blipFill>
          <p:spPr>
            <a:xfrm>
              <a:off x="1919536" y="3969643"/>
              <a:ext cx="2233257" cy="828675"/>
            </a:xfrm>
            <a:prstGeom prst="rect">
              <a:avLst/>
            </a:prstGeom>
          </p:spPr>
        </p:pic>
      </p:grpSp>
      <p:sp>
        <p:nvSpPr>
          <p:cNvPr id="11" name="矩形 10">
            <a:extLst>
              <a:ext uri="{FF2B5EF4-FFF2-40B4-BE49-F238E27FC236}">
                <a16:creationId xmlns:a16="http://schemas.microsoft.com/office/drawing/2014/main" id="{331DBF92-096A-4716-809A-969808562AC1}"/>
              </a:ext>
            </a:extLst>
          </p:cNvPr>
          <p:cNvSpPr/>
          <p:nvPr/>
        </p:nvSpPr>
        <p:spPr>
          <a:xfrm>
            <a:off x="983432" y="5335804"/>
            <a:ext cx="2342308" cy="523220"/>
          </a:xfrm>
          <a:prstGeom prst="rect">
            <a:avLst/>
          </a:prstGeom>
        </p:spPr>
        <p:txBody>
          <a:bodyPr wrap="none">
            <a:spAutoFit/>
          </a:bodyPr>
          <a:lstStyle/>
          <a:p>
            <a:r>
              <a:rPr lang="en-US" altLang="zh-CN" sz="2800" b="1" dirty="0" err="1">
                <a:solidFill>
                  <a:schemeClr val="bg1"/>
                </a:solidFill>
              </a:rPr>
              <a:t>C</a:t>
            </a:r>
            <a:r>
              <a:rPr lang="en-US" altLang="zh-CN" sz="2800" b="1" i="1" baseline="-25000" dirty="0" err="1">
                <a:solidFill>
                  <a:schemeClr val="bg1"/>
                </a:solidFill>
              </a:rPr>
              <a:t>worst</a:t>
            </a:r>
            <a:r>
              <a:rPr lang="en-US" altLang="zh-CN" sz="2800" b="1" dirty="0">
                <a:solidFill>
                  <a:schemeClr val="bg1"/>
                </a:solidFill>
              </a:rPr>
              <a:t>(n)=</a:t>
            </a:r>
            <a:r>
              <a:rPr lang="el-GR" altLang="zh-CN" sz="2800" b="1" dirty="0">
                <a:solidFill>
                  <a:schemeClr val="bg1"/>
                </a:solidFill>
                <a:cs typeface="Times New Roman" panose="02020603050405020304" pitchFamily="18" charset="0"/>
              </a:rPr>
              <a:t>Θ</a:t>
            </a:r>
            <a:r>
              <a:rPr lang="en-US" altLang="zh-CN" sz="2800" b="1" dirty="0">
                <a:solidFill>
                  <a:schemeClr val="bg1"/>
                </a:solidFill>
              </a:rPr>
              <a:t>(n)</a:t>
            </a:r>
            <a:endParaRPr lang="zh-CN" altLang="en-US" sz="2800" b="1" dirty="0">
              <a:solidFill>
                <a:schemeClr val="bg1"/>
              </a:solidFill>
            </a:endParaRPr>
          </a:p>
        </p:txBody>
      </p:sp>
    </p:spTree>
    <p:extLst>
      <p:ext uri="{BB962C8B-B14F-4D97-AF65-F5344CB8AC3E}">
        <p14:creationId xmlns:p14="http://schemas.microsoft.com/office/powerpoint/2010/main" val="76453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E064F8D0-A516-4907-B068-53210DBBBE29}"/>
              </a:ext>
            </a:extLst>
          </p:cNvPr>
          <p:cNvSpPr>
            <a:spLocks noGrp="1" noChangeArrowheads="1"/>
          </p:cNvSpPr>
          <p:nvPr>
            <p:ph type="title"/>
          </p:nvPr>
        </p:nvSpPr>
        <p:spPr/>
        <p:txBody>
          <a:bodyPr/>
          <a:lstStyle/>
          <a:p>
            <a:pPr eaLnBrk="1" hangingPunct="1"/>
            <a:r>
              <a:rPr lang="zh-CN" altLang="en-US"/>
              <a:t>堆</a:t>
            </a:r>
            <a:r>
              <a:rPr lang="en-US" altLang="zh-CN"/>
              <a:t>(Heap)</a:t>
            </a:r>
            <a:r>
              <a:rPr lang="zh-CN" altLang="en-US"/>
              <a:t>的构造</a:t>
            </a:r>
          </a:p>
        </p:txBody>
      </p:sp>
      <p:sp>
        <p:nvSpPr>
          <p:cNvPr id="56323" name="内容占位符 2">
            <a:extLst>
              <a:ext uri="{FF2B5EF4-FFF2-40B4-BE49-F238E27FC236}">
                <a16:creationId xmlns:a16="http://schemas.microsoft.com/office/drawing/2014/main" id="{60822597-ED5C-4733-A4C0-45AA30F01854}"/>
              </a:ext>
            </a:extLst>
          </p:cNvPr>
          <p:cNvSpPr>
            <a:spLocks noGrp="1" noChangeArrowheads="1"/>
          </p:cNvSpPr>
          <p:nvPr>
            <p:ph idx="1"/>
          </p:nvPr>
        </p:nvSpPr>
        <p:spPr/>
        <p:txBody>
          <a:bodyPr/>
          <a:lstStyle/>
          <a:p>
            <a:pPr eaLnBrk="1" hangingPunct="1"/>
            <a:r>
              <a:rPr lang="zh-CN" altLang="en-US"/>
              <a:t>自顶向下构造算法</a:t>
            </a:r>
          </a:p>
        </p:txBody>
      </p:sp>
      <p:pic>
        <p:nvPicPr>
          <p:cNvPr id="56324" name="图片 1">
            <a:extLst>
              <a:ext uri="{FF2B5EF4-FFF2-40B4-BE49-F238E27FC236}">
                <a16:creationId xmlns:a16="http://schemas.microsoft.com/office/drawing/2014/main" id="{80E5F536-828F-4A40-A028-8F0BCBC23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05038"/>
            <a:ext cx="91440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A0865-A061-41C8-8436-DA631EA098D6}"/>
              </a:ext>
            </a:extLst>
          </p:cNvPr>
          <p:cNvSpPr>
            <a:spLocks noGrp="1"/>
          </p:cNvSpPr>
          <p:nvPr>
            <p:ph type="title"/>
          </p:nvPr>
        </p:nvSpPr>
        <p:spPr/>
        <p:txBody>
          <a:bodyPr/>
          <a:lstStyle/>
          <a:p>
            <a:r>
              <a:rPr lang="zh-CN" altLang="en-US" dirty="0"/>
              <a:t>堆排序</a:t>
            </a:r>
            <a:r>
              <a:rPr lang="en-US" altLang="zh-CN" dirty="0"/>
              <a:t>(Heap Sort)</a:t>
            </a:r>
            <a:endParaRPr lang="zh-CN" altLang="en-US" dirty="0"/>
          </a:p>
        </p:txBody>
      </p:sp>
      <p:sp>
        <p:nvSpPr>
          <p:cNvPr id="3" name="内容占位符 2">
            <a:extLst>
              <a:ext uri="{FF2B5EF4-FFF2-40B4-BE49-F238E27FC236}">
                <a16:creationId xmlns:a16="http://schemas.microsoft.com/office/drawing/2014/main" id="{F11FBA06-165E-4B4E-B670-9E92B279EB4A}"/>
              </a:ext>
            </a:extLst>
          </p:cNvPr>
          <p:cNvSpPr>
            <a:spLocks noGrp="1"/>
          </p:cNvSpPr>
          <p:nvPr>
            <p:ph idx="1"/>
          </p:nvPr>
        </p:nvSpPr>
        <p:spPr>
          <a:xfrm>
            <a:off x="812800" y="1266825"/>
            <a:ext cx="11074400" cy="2450207"/>
          </a:xfrm>
        </p:spPr>
        <p:txBody>
          <a:bodyPr/>
          <a:lstStyle/>
          <a:p>
            <a:pPr marL="457200" indent="-457200">
              <a:buSzPct val="100000"/>
              <a:buFont typeface="+mj-lt"/>
              <a:buAutoNum type="arabicPeriod"/>
            </a:pPr>
            <a:r>
              <a:rPr lang="zh-CN" altLang="en-US" dirty="0"/>
              <a:t>构造堆</a:t>
            </a:r>
            <a:endParaRPr lang="en-US" altLang="zh-CN" dirty="0"/>
          </a:p>
          <a:p>
            <a:pPr marL="457200" indent="-457200">
              <a:buSzPct val="100000"/>
              <a:buFont typeface="+mj-lt"/>
              <a:buAutoNum type="arabicPeriod"/>
            </a:pPr>
            <a:r>
              <a:rPr lang="zh-CN" altLang="en-US" dirty="0"/>
              <a:t>将根的键</a:t>
            </a:r>
            <a:r>
              <a:rPr lang="en-US" altLang="zh-CN" dirty="0"/>
              <a:t>(</a:t>
            </a:r>
            <a:r>
              <a:rPr lang="zh-CN" altLang="en-US" dirty="0"/>
              <a:t>最大值</a:t>
            </a:r>
            <a:r>
              <a:rPr lang="en-US" altLang="zh-CN" dirty="0"/>
              <a:t>)</a:t>
            </a:r>
            <a:r>
              <a:rPr lang="zh-CN" altLang="en-US" dirty="0"/>
              <a:t>与最后一个键交换</a:t>
            </a:r>
            <a:endParaRPr lang="en-US" altLang="zh-CN" dirty="0"/>
          </a:p>
          <a:p>
            <a:pPr marL="457200" indent="-457200">
              <a:buSzPct val="100000"/>
              <a:buFont typeface="+mj-lt"/>
              <a:buAutoNum type="arabicPeriod"/>
            </a:pPr>
            <a:r>
              <a:rPr lang="zh-CN" altLang="en-US" dirty="0"/>
              <a:t>堆规模减一</a:t>
            </a:r>
            <a:r>
              <a:rPr lang="en-US" altLang="zh-CN" dirty="0"/>
              <a:t>(</a:t>
            </a:r>
            <a:r>
              <a:rPr lang="zh-CN" altLang="en-US" dirty="0"/>
              <a:t>减去最后键</a:t>
            </a:r>
            <a:r>
              <a:rPr lang="en-US" altLang="zh-CN" dirty="0"/>
              <a:t>)</a:t>
            </a:r>
          </a:p>
          <a:p>
            <a:pPr marL="457200" indent="-457200">
              <a:buSzPct val="100000"/>
              <a:buFont typeface="+mj-lt"/>
              <a:buAutoNum type="arabicPeriod"/>
            </a:pPr>
            <a:r>
              <a:rPr lang="zh-CN" altLang="en-US" dirty="0"/>
              <a:t>返回 </a:t>
            </a:r>
            <a:r>
              <a:rPr lang="en-US" altLang="zh-CN" dirty="0"/>
              <a:t>1</a:t>
            </a:r>
            <a:r>
              <a:rPr lang="zh-CN" altLang="en-US" dirty="0"/>
              <a:t>，直到堆的规模为 </a:t>
            </a:r>
            <a:r>
              <a:rPr lang="en-US" altLang="zh-CN" dirty="0"/>
              <a:t>1</a:t>
            </a:r>
            <a:endParaRPr lang="zh-CN" altLang="en-US" dirty="0"/>
          </a:p>
        </p:txBody>
      </p:sp>
      <p:sp>
        <p:nvSpPr>
          <p:cNvPr id="4" name="矩形 3">
            <a:extLst>
              <a:ext uri="{FF2B5EF4-FFF2-40B4-BE49-F238E27FC236}">
                <a16:creationId xmlns:a16="http://schemas.microsoft.com/office/drawing/2014/main" id="{76829B28-BC05-4CFC-9F15-8A2817944C7A}"/>
              </a:ext>
            </a:extLst>
          </p:cNvPr>
          <p:cNvSpPr/>
          <p:nvPr/>
        </p:nvSpPr>
        <p:spPr>
          <a:xfrm>
            <a:off x="1093416" y="3573016"/>
            <a:ext cx="5256584" cy="2795958"/>
          </a:xfrm>
          <a:prstGeom prst="rect">
            <a:avLst/>
          </a:prstGeom>
        </p:spPr>
        <p:txBody>
          <a:bodyPr wrap="square">
            <a:spAutoFit/>
          </a:bodyPr>
          <a:lstStyle/>
          <a:p>
            <a:pPr>
              <a:lnSpc>
                <a:spcPct val="150000"/>
              </a:lnSpc>
            </a:pPr>
            <a:r>
              <a:rPr lang="zh-CN" altLang="en-US" b="1" dirty="0">
                <a:solidFill>
                  <a:schemeClr val="bg2"/>
                </a:solidFill>
              </a:rPr>
              <a:t>ALGORITHM</a:t>
            </a:r>
            <a:r>
              <a:rPr lang="zh-CN" altLang="en-US" dirty="0">
                <a:solidFill>
                  <a:schemeClr val="bg2"/>
                </a:solidFill>
              </a:rPr>
              <a:t> Heap</a:t>
            </a:r>
            <a:r>
              <a:rPr lang="en-US" altLang="zh-CN" dirty="0">
                <a:solidFill>
                  <a:schemeClr val="bg2"/>
                </a:solidFill>
              </a:rPr>
              <a:t>Sort</a:t>
            </a:r>
            <a:r>
              <a:rPr lang="zh-CN" altLang="en-US" dirty="0">
                <a:solidFill>
                  <a:schemeClr val="bg2"/>
                </a:solidFill>
              </a:rPr>
              <a:t> ( H[1..n] )</a:t>
            </a:r>
            <a:endParaRPr lang="en-US" altLang="zh-CN" dirty="0">
              <a:solidFill>
                <a:schemeClr val="bg2"/>
              </a:solidFill>
            </a:endParaRPr>
          </a:p>
          <a:p>
            <a:pPr>
              <a:lnSpc>
                <a:spcPct val="150000"/>
              </a:lnSpc>
            </a:pPr>
            <a:r>
              <a:rPr lang="zh-CN" altLang="en-US" dirty="0">
                <a:solidFill>
                  <a:schemeClr val="bg2"/>
                </a:solidFill>
              </a:rPr>
              <a:t>HeapBottomUp( H[1..n] )</a:t>
            </a:r>
          </a:p>
          <a:p>
            <a:pPr>
              <a:lnSpc>
                <a:spcPct val="150000"/>
              </a:lnSpc>
            </a:pPr>
            <a:r>
              <a:rPr lang="zh-CN" altLang="en-US" dirty="0">
                <a:solidFill>
                  <a:schemeClr val="bg2"/>
                </a:solidFill>
              </a:rPr>
              <a:t>for i ← </a:t>
            </a:r>
            <a:r>
              <a:rPr lang="en-US" altLang="zh-CN" dirty="0">
                <a:solidFill>
                  <a:schemeClr val="bg2"/>
                </a:solidFill>
              </a:rPr>
              <a:t>n </a:t>
            </a:r>
            <a:r>
              <a:rPr lang="zh-CN" altLang="en-US" dirty="0">
                <a:solidFill>
                  <a:schemeClr val="bg2"/>
                </a:solidFill>
              </a:rPr>
              <a:t>downto </a:t>
            </a:r>
            <a:r>
              <a:rPr lang="en-US" altLang="zh-CN" dirty="0">
                <a:solidFill>
                  <a:schemeClr val="bg2"/>
                </a:solidFill>
              </a:rPr>
              <a:t>2</a:t>
            </a:r>
            <a:r>
              <a:rPr lang="zh-CN" altLang="en-US" dirty="0">
                <a:solidFill>
                  <a:schemeClr val="bg2"/>
                </a:solidFill>
              </a:rPr>
              <a:t> do</a:t>
            </a:r>
          </a:p>
          <a:p>
            <a:pPr>
              <a:lnSpc>
                <a:spcPct val="150000"/>
              </a:lnSpc>
            </a:pPr>
            <a:r>
              <a:rPr lang="en-US" altLang="zh-CN" dirty="0">
                <a:solidFill>
                  <a:schemeClr val="bg2"/>
                </a:solidFill>
              </a:rPr>
              <a:t>	swap( H[1], H[</a:t>
            </a:r>
            <a:r>
              <a:rPr lang="en-US" altLang="zh-CN" dirty="0" err="1">
                <a:solidFill>
                  <a:schemeClr val="bg2"/>
                </a:solidFill>
              </a:rPr>
              <a:t>i</a:t>
            </a:r>
            <a:r>
              <a:rPr lang="en-US" altLang="zh-CN" dirty="0">
                <a:solidFill>
                  <a:schemeClr val="bg2"/>
                </a:solidFill>
              </a:rPr>
              <a:t>] )</a:t>
            </a:r>
          </a:p>
          <a:p>
            <a:pPr>
              <a:lnSpc>
                <a:spcPct val="150000"/>
              </a:lnSpc>
            </a:pPr>
            <a:r>
              <a:rPr lang="en-US" altLang="zh-CN" dirty="0">
                <a:solidFill>
                  <a:schemeClr val="bg2"/>
                </a:solidFill>
              </a:rPr>
              <a:t>	</a:t>
            </a:r>
            <a:r>
              <a:rPr lang="zh-CN" altLang="en-US" dirty="0">
                <a:solidFill>
                  <a:schemeClr val="bg2"/>
                </a:solidFill>
              </a:rPr>
              <a:t> HeapBottomUp( H[1..</a:t>
            </a:r>
            <a:r>
              <a:rPr lang="en-US" altLang="zh-CN" dirty="0">
                <a:solidFill>
                  <a:schemeClr val="bg2"/>
                </a:solidFill>
              </a:rPr>
              <a:t>i-1</a:t>
            </a:r>
            <a:r>
              <a:rPr lang="zh-CN" altLang="en-US" dirty="0">
                <a:solidFill>
                  <a:schemeClr val="bg2"/>
                </a:solidFill>
              </a:rPr>
              <a:t>] )</a:t>
            </a:r>
          </a:p>
        </p:txBody>
      </p:sp>
      <p:sp>
        <p:nvSpPr>
          <p:cNvPr id="11" name="矩形 10">
            <a:extLst>
              <a:ext uri="{FF2B5EF4-FFF2-40B4-BE49-F238E27FC236}">
                <a16:creationId xmlns:a16="http://schemas.microsoft.com/office/drawing/2014/main" id="{B684F007-78C4-415B-9383-B43CB3F1AA4B}"/>
              </a:ext>
            </a:extLst>
          </p:cNvPr>
          <p:cNvSpPr/>
          <p:nvPr/>
        </p:nvSpPr>
        <p:spPr>
          <a:xfrm>
            <a:off x="4511824" y="4221088"/>
            <a:ext cx="1810111" cy="523220"/>
          </a:xfrm>
          <a:prstGeom prst="rect">
            <a:avLst/>
          </a:prstGeom>
        </p:spPr>
        <p:txBody>
          <a:bodyPr wrap="none">
            <a:spAutoFit/>
          </a:bodyPr>
          <a:lstStyle/>
          <a:p>
            <a:r>
              <a:rPr lang="en-US" altLang="zh-CN" sz="2800" b="1" dirty="0">
                <a:solidFill>
                  <a:schemeClr val="bg1"/>
                </a:solidFill>
              </a:rPr>
              <a:t>C(n)=</a:t>
            </a:r>
            <a:r>
              <a:rPr lang="el-GR" altLang="zh-CN" sz="2800" b="1" dirty="0">
                <a:solidFill>
                  <a:schemeClr val="bg1"/>
                </a:solidFill>
                <a:cs typeface="Times New Roman" panose="02020603050405020304" pitchFamily="18" charset="0"/>
              </a:rPr>
              <a:t>Θ</a:t>
            </a:r>
            <a:r>
              <a:rPr lang="en-US" altLang="zh-CN" sz="2800" b="1" dirty="0">
                <a:solidFill>
                  <a:schemeClr val="bg1"/>
                </a:solidFill>
              </a:rPr>
              <a:t>(</a:t>
            </a:r>
            <a:r>
              <a:rPr lang="en-US" altLang="zh-CN" sz="2800" b="1" i="1" dirty="0">
                <a:solidFill>
                  <a:schemeClr val="bg1"/>
                </a:solidFill>
              </a:rPr>
              <a:t>n</a:t>
            </a:r>
            <a:r>
              <a:rPr lang="en-US" altLang="zh-CN" sz="2800" b="1" dirty="0">
                <a:solidFill>
                  <a:schemeClr val="bg1"/>
                </a:solidFill>
              </a:rPr>
              <a:t>)</a:t>
            </a:r>
            <a:endParaRPr lang="zh-CN" altLang="en-US" sz="2800" b="1" dirty="0">
              <a:solidFill>
                <a:schemeClr val="bg1"/>
              </a:solidFill>
            </a:endParaRPr>
          </a:p>
        </p:txBody>
      </p:sp>
      <p:sp>
        <p:nvSpPr>
          <p:cNvPr id="12" name="矩形 11">
            <a:extLst>
              <a:ext uri="{FF2B5EF4-FFF2-40B4-BE49-F238E27FC236}">
                <a16:creationId xmlns:a16="http://schemas.microsoft.com/office/drawing/2014/main" id="{EB386BFB-C6A3-4ED6-AF4D-71557D4E30D3}"/>
              </a:ext>
            </a:extLst>
          </p:cNvPr>
          <p:cNvSpPr/>
          <p:nvPr/>
        </p:nvSpPr>
        <p:spPr>
          <a:xfrm>
            <a:off x="5627270" y="5745870"/>
            <a:ext cx="2310248" cy="646331"/>
          </a:xfrm>
          <a:prstGeom prst="rect">
            <a:avLst/>
          </a:prstGeom>
        </p:spPr>
        <p:txBody>
          <a:bodyPr wrap="none">
            <a:spAutoFit/>
          </a:bodyPr>
          <a:lstStyle/>
          <a:p>
            <a:r>
              <a:rPr lang="en-US" altLang="zh-CN" sz="2800" b="1" dirty="0">
                <a:solidFill>
                  <a:schemeClr val="bg1"/>
                </a:solidFill>
              </a:rPr>
              <a:t>C(n)=</a:t>
            </a:r>
            <a:r>
              <a:rPr lang="el-GR" altLang="zh-CN" sz="2800" b="1" dirty="0">
                <a:solidFill>
                  <a:schemeClr val="bg1"/>
                </a:solidFill>
                <a:cs typeface="Times New Roman" panose="02020603050405020304" pitchFamily="18" charset="0"/>
              </a:rPr>
              <a:t> Θ </a:t>
            </a:r>
            <a:r>
              <a:rPr lang="en-US" altLang="zh-CN" sz="2800" b="1" dirty="0">
                <a:solidFill>
                  <a:schemeClr val="bg1"/>
                </a:solidFill>
              </a:rPr>
              <a:t>(</a:t>
            </a:r>
            <a:r>
              <a:rPr lang="en-US" altLang="zh-CN" sz="2800" b="1" i="1" dirty="0">
                <a:solidFill>
                  <a:schemeClr val="bg1"/>
                </a:solidFill>
              </a:rPr>
              <a:t>n</a:t>
            </a:r>
            <a:r>
              <a:rPr lang="en-US" altLang="zh-CN" sz="2800" b="1" dirty="0">
                <a:solidFill>
                  <a:schemeClr val="bg1"/>
                </a:solidFill>
              </a:rPr>
              <a:t>) </a:t>
            </a:r>
            <a:r>
              <a:rPr lang="en-US" altLang="zh-CN" sz="3600" b="1" dirty="0">
                <a:solidFill>
                  <a:srgbClr val="FF0000"/>
                </a:solidFill>
              </a:rPr>
              <a:t>?</a:t>
            </a:r>
            <a:endParaRPr lang="zh-CN" altLang="en-US" sz="2800" b="1" dirty="0">
              <a:solidFill>
                <a:srgbClr val="FF0000"/>
              </a:solidFill>
            </a:endParaRPr>
          </a:p>
        </p:txBody>
      </p:sp>
      <p:sp>
        <p:nvSpPr>
          <p:cNvPr id="14" name="矩形 13">
            <a:extLst>
              <a:ext uri="{FF2B5EF4-FFF2-40B4-BE49-F238E27FC236}">
                <a16:creationId xmlns:a16="http://schemas.microsoft.com/office/drawing/2014/main" id="{DF3BD807-F3A8-4C12-8C58-90E7BCC15453}"/>
              </a:ext>
            </a:extLst>
          </p:cNvPr>
          <p:cNvSpPr/>
          <p:nvPr/>
        </p:nvSpPr>
        <p:spPr>
          <a:xfrm>
            <a:off x="4422228" y="5325808"/>
            <a:ext cx="3855543" cy="461665"/>
          </a:xfrm>
          <a:prstGeom prst="rect">
            <a:avLst/>
          </a:prstGeom>
        </p:spPr>
        <p:txBody>
          <a:bodyPr wrap="none">
            <a:spAutoFit/>
          </a:bodyPr>
          <a:lstStyle/>
          <a:p>
            <a:r>
              <a:rPr lang="zh-CN" altLang="en-US" dirty="0">
                <a:solidFill>
                  <a:srgbClr val="C00000"/>
                </a:solidFill>
              </a:rPr>
              <a:t>第 </a:t>
            </a:r>
            <a:r>
              <a:rPr lang="en-US" altLang="zh-CN" dirty="0">
                <a:solidFill>
                  <a:srgbClr val="C00000"/>
                </a:solidFill>
              </a:rPr>
              <a:t>1 </a:t>
            </a:r>
            <a:r>
              <a:rPr lang="zh-CN" altLang="en-US" dirty="0">
                <a:solidFill>
                  <a:srgbClr val="C00000"/>
                </a:solidFill>
              </a:rPr>
              <a:t>次循环：</a:t>
            </a:r>
            <a:r>
              <a:rPr lang="en-US" altLang="zh-CN" dirty="0">
                <a:solidFill>
                  <a:srgbClr val="C00000"/>
                </a:solidFill>
              </a:rPr>
              <a:t>H[1]</a:t>
            </a:r>
            <a:r>
              <a:rPr lang="en-US" altLang="zh-CN" dirty="0">
                <a:solidFill>
                  <a:srgbClr val="C00000"/>
                </a:solidFill>
                <a:sym typeface="Wingdings" panose="05000000000000000000" pitchFamily="2" charset="2"/>
              </a:rPr>
              <a:t></a:t>
            </a:r>
            <a:r>
              <a:rPr lang="en-US" altLang="zh-CN" dirty="0">
                <a:solidFill>
                  <a:srgbClr val="C00000"/>
                </a:solidFill>
              </a:rPr>
              <a:t>H[n]</a:t>
            </a:r>
            <a:endParaRPr lang="zh-CN" altLang="en-US" dirty="0">
              <a:solidFill>
                <a:srgbClr val="C00000"/>
              </a:solidFill>
            </a:endParaRPr>
          </a:p>
        </p:txBody>
      </p:sp>
    </p:spTree>
    <p:extLst>
      <p:ext uri="{BB962C8B-B14F-4D97-AF65-F5344CB8AC3E}">
        <p14:creationId xmlns:p14="http://schemas.microsoft.com/office/powerpoint/2010/main" val="35798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
            <a:extLst>
              <a:ext uri="{FF2B5EF4-FFF2-40B4-BE49-F238E27FC236}">
                <a16:creationId xmlns:a16="http://schemas.microsoft.com/office/drawing/2014/main" id="{B8FB2E5E-1B6E-4894-B2A9-F9DB801571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862" t="36313" r="32943" b="23850"/>
          <a:stretch/>
        </p:blipFill>
        <p:spPr bwMode="auto">
          <a:xfrm>
            <a:off x="8386809" y="1948108"/>
            <a:ext cx="3035334" cy="168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标题 1">
            <a:extLst>
              <a:ext uri="{FF2B5EF4-FFF2-40B4-BE49-F238E27FC236}">
                <a16:creationId xmlns:a16="http://schemas.microsoft.com/office/drawing/2014/main" id="{5511ABDD-253C-46F1-82F3-47E2A470567A}"/>
              </a:ext>
            </a:extLst>
          </p:cNvPr>
          <p:cNvSpPr>
            <a:spLocks noGrp="1" noChangeArrowheads="1"/>
          </p:cNvSpPr>
          <p:nvPr>
            <p:ph type="title"/>
          </p:nvPr>
        </p:nvSpPr>
        <p:spPr/>
        <p:txBody>
          <a:bodyPr/>
          <a:lstStyle/>
          <a:p>
            <a:pPr eaLnBrk="1" hangingPunct="1"/>
            <a:r>
              <a:rPr lang="zh-CN" altLang="en-US"/>
              <a:t>堆</a:t>
            </a:r>
            <a:r>
              <a:rPr lang="en-US" altLang="zh-CN"/>
              <a:t>(Heap)</a:t>
            </a:r>
            <a:r>
              <a:rPr lang="zh-CN" altLang="en-US"/>
              <a:t>的构造</a:t>
            </a:r>
          </a:p>
        </p:txBody>
      </p:sp>
      <p:sp>
        <p:nvSpPr>
          <p:cNvPr id="57347" name="内容占位符 2">
            <a:extLst>
              <a:ext uri="{FF2B5EF4-FFF2-40B4-BE49-F238E27FC236}">
                <a16:creationId xmlns:a16="http://schemas.microsoft.com/office/drawing/2014/main" id="{248B1EA2-4A7D-4A9F-AE3C-9B7398B5347E}"/>
              </a:ext>
            </a:extLst>
          </p:cNvPr>
          <p:cNvSpPr>
            <a:spLocks noGrp="1" noChangeArrowheads="1"/>
          </p:cNvSpPr>
          <p:nvPr>
            <p:ph idx="1"/>
          </p:nvPr>
        </p:nvSpPr>
        <p:spPr/>
        <p:txBody>
          <a:bodyPr/>
          <a:lstStyle/>
          <a:p>
            <a:pPr eaLnBrk="1" hangingPunct="1"/>
            <a:r>
              <a:rPr lang="zh-CN" altLang="en-US" dirty="0"/>
              <a:t>删除堆中的根键：可看成是</a:t>
            </a:r>
            <a:r>
              <a:rPr lang="zh-CN" altLang="en-US" dirty="0">
                <a:solidFill>
                  <a:srgbClr val="C00000"/>
                </a:solidFill>
              </a:rPr>
              <a:t>将根键与堆最末键交换</a:t>
            </a:r>
          </a:p>
        </p:txBody>
      </p:sp>
      <p:pic>
        <p:nvPicPr>
          <p:cNvPr id="57348" name="图片 1">
            <a:extLst>
              <a:ext uri="{FF2B5EF4-FFF2-40B4-BE49-F238E27FC236}">
                <a16:creationId xmlns:a16="http://schemas.microsoft.com/office/drawing/2014/main" id="{4D3CD09F-8548-4686-867A-C3A3949F89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436" t="36313" b="23850"/>
          <a:stretch/>
        </p:blipFill>
        <p:spPr bwMode="auto">
          <a:xfrm>
            <a:off x="2711624" y="3475956"/>
            <a:ext cx="2886299" cy="168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
            <a:extLst>
              <a:ext uri="{FF2B5EF4-FFF2-40B4-BE49-F238E27FC236}">
                <a16:creationId xmlns:a16="http://schemas.microsoft.com/office/drawing/2014/main" id="{79DAA347-65A1-4950-8DCC-8D46680843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576" r="36225" b="64244"/>
          <a:stretch/>
        </p:blipFill>
        <p:spPr bwMode="auto">
          <a:xfrm>
            <a:off x="3128328" y="1928178"/>
            <a:ext cx="2304256"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8" name="墨迹 7">
                <a:extLst>
                  <a:ext uri="{FF2B5EF4-FFF2-40B4-BE49-F238E27FC236}">
                    <a16:creationId xmlns:a16="http://schemas.microsoft.com/office/drawing/2014/main" id="{C23CD35F-94A5-4294-907D-0042DB40DE97}"/>
                  </a:ext>
                </a:extLst>
              </p14:cNvPr>
              <p14:cNvContentPartPr/>
              <p14:nvPr/>
            </p14:nvContentPartPr>
            <p14:xfrm>
              <a:off x="4280456" y="2292191"/>
              <a:ext cx="266760" cy="756000"/>
            </p14:xfrm>
          </p:contentPart>
        </mc:Choice>
        <mc:Fallback xmlns="">
          <p:pic>
            <p:nvPicPr>
              <p:cNvPr id="8" name="墨迹 7">
                <a:extLst>
                  <a:ext uri="{FF2B5EF4-FFF2-40B4-BE49-F238E27FC236}">
                    <a16:creationId xmlns:a16="http://schemas.microsoft.com/office/drawing/2014/main" id="{C23CD35F-94A5-4294-907D-0042DB40DE97}"/>
                  </a:ext>
                </a:extLst>
              </p:cNvPr>
              <p:cNvPicPr/>
              <p:nvPr/>
            </p:nvPicPr>
            <p:blipFill>
              <a:blip r:embed="rId4"/>
              <a:stretch>
                <a:fillRect/>
              </a:stretch>
            </p:blipFill>
            <p:spPr>
              <a:xfrm>
                <a:off x="4266397" y="2278151"/>
                <a:ext cx="295238" cy="784080"/>
              </a:xfrm>
              <a:prstGeom prst="rect">
                <a:avLst/>
              </a:prstGeom>
            </p:spPr>
          </p:pic>
        </mc:Fallback>
      </mc:AlternateContent>
      <p:pic>
        <p:nvPicPr>
          <p:cNvPr id="13" name="图片 1">
            <a:extLst>
              <a:ext uri="{FF2B5EF4-FFF2-40B4-BE49-F238E27FC236}">
                <a16:creationId xmlns:a16="http://schemas.microsoft.com/office/drawing/2014/main" id="{68E25DFA-100F-4F7C-8E48-217720774E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313" r="66805" b="23850"/>
          <a:stretch/>
        </p:blipFill>
        <p:spPr bwMode="auto">
          <a:xfrm>
            <a:off x="5358066" y="1972355"/>
            <a:ext cx="3035334" cy="168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6F22EEE8-F3CA-4E73-A613-B11C1F3DB0DA}"/>
              </a:ext>
            </a:extLst>
          </p:cNvPr>
          <p:cNvSpPr/>
          <p:nvPr/>
        </p:nvSpPr>
        <p:spPr>
          <a:xfrm>
            <a:off x="1161135" y="1948108"/>
            <a:ext cx="1967614" cy="1418915"/>
          </a:xfrm>
          <a:prstGeom prst="rect">
            <a:avLst/>
          </a:prstGeom>
        </p:spPr>
        <p:txBody>
          <a:bodyPr wrap="square">
            <a:spAutoFit/>
          </a:bodyPr>
          <a:lstStyle/>
          <a:p>
            <a:pPr>
              <a:lnSpc>
                <a:spcPct val="150000"/>
              </a:lnSpc>
            </a:pPr>
            <a:r>
              <a:rPr lang="zh-CN" altLang="en-US" sz="2000" dirty="0">
                <a:solidFill>
                  <a:srgbClr val="FF0000"/>
                </a:solidFill>
              </a:rPr>
              <a:t>注意：这是堆。其中每个结点都满足堆特性</a:t>
            </a:r>
          </a:p>
        </p:txBody>
      </p:sp>
      <p:sp>
        <p:nvSpPr>
          <p:cNvPr id="15" name="对话气泡: 矩形 14">
            <a:extLst>
              <a:ext uri="{FF2B5EF4-FFF2-40B4-BE49-F238E27FC236}">
                <a16:creationId xmlns:a16="http://schemas.microsoft.com/office/drawing/2014/main" id="{75999F6B-B452-4ACF-A293-0811CC9D3A48}"/>
              </a:ext>
            </a:extLst>
          </p:cNvPr>
          <p:cNvSpPr/>
          <p:nvPr/>
        </p:nvSpPr>
        <p:spPr>
          <a:xfrm>
            <a:off x="9552385" y="3801952"/>
            <a:ext cx="2471570" cy="1418915"/>
          </a:xfrm>
          <a:prstGeom prst="wedgeRectCallout">
            <a:avLst>
              <a:gd name="adj1" fmla="val -9496"/>
              <a:gd name="adj2" fmla="val -143867"/>
            </a:avLst>
          </a:prstGeom>
          <a:ln w="38100">
            <a:solidFill>
              <a:srgbClr val="7030A0"/>
            </a:solidFill>
          </a:ln>
        </p:spPr>
        <p:txBody>
          <a:bodyPr wrap="square">
            <a:spAutoFit/>
          </a:bodyPr>
          <a:lstStyle/>
          <a:p>
            <a:pPr>
              <a:lnSpc>
                <a:spcPct val="150000"/>
              </a:lnSpc>
            </a:pPr>
            <a:r>
              <a:rPr lang="zh-CN" altLang="en-US" sz="2000" dirty="0">
                <a:solidFill>
                  <a:srgbClr val="FF0000"/>
                </a:solidFill>
              </a:rPr>
              <a:t>忽略最末结点后，不满足堆特性的结点只剩它一个结点</a:t>
            </a:r>
          </a:p>
        </p:txBody>
      </p:sp>
      <p:sp>
        <p:nvSpPr>
          <p:cNvPr id="16" name="对话气泡: 矩形 15">
            <a:extLst>
              <a:ext uri="{FF2B5EF4-FFF2-40B4-BE49-F238E27FC236}">
                <a16:creationId xmlns:a16="http://schemas.microsoft.com/office/drawing/2014/main" id="{EF201949-A46B-4475-96CE-DCE421C36D86}"/>
              </a:ext>
            </a:extLst>
          </p:cNvPr>
          <p:cNvSpPr/>
          <p:nvPr/>
        </p:nvSpPr>
        <p:spPr>
          <a:xfrm>
            <a:off x="5715225" y="4511409"/>
            <a:ext cx="2886299" cy="1880579"/>
          </a:xfrm>
          <a:prstGeom prst="wedgeRectCallout">
            <a:avLst>
              <a:gd name="adj1" fmla="val -89156"/>
              <a:gd name="adj2" fmla="val -21323"/>
            </a:avLst>
          </a:prstGeom>
          <a:ln w="38100">
            <a:solidFill>
              <a:srgbClr val="7030A0"/>
            </a:solidFill>
          </a:ln>
        </p:spPr>
        <p:txBody>
          <a:bodyPr wrap="square">
            <a:spAutoFit/>
          </a:bodyPr>
          <a:lstStyle/>
          <a:p>
            <a:pPr>
              <a:lnSpc>
                <a:spcPct val="150000"/>
              </a:lnSpc>
            </a:pPr>
            <a:r>
              <a:rPr lang="zh-CN" altLang="en-US" sz="2000" dirty="0">
                <a:solidFill>
                  <a:srgbClr val="FF0000"/>
                </a:solidFill>
              </a:rPr>
              <a:t>按“堆化”算法，最坏情况下，它会移动到叶子层，执行的比较次数 </a:t>
            </a:r>
            <a:r>
              <a:rPr lang="en-US" altLang="zh-CN" sz="2000" dirty="0">
                <a:solidFill>
                  <a:srgbClr val="FF0000"/>
                </a:solidFill>
              </a:rPr>
              <a:t>= 2*h</a:t>
            </a:r>
            <a:r>
              <a:rPr lang="zh-CN" altLang="en-US" sz="2000" dirty="0">
                <a:solidFill>
                  <a:srgbClr val="FF0000"/>
                </a:solidFill>
              </a:rPr>
              <a:t>，</a:t>
            </a:r>
            <a:r>
              <a:rPr lang="en-US" altLang="zh-CN" sz="2000" dirty="0">
                <a:solidFill>
                  <a:srgbClr val="FF0000"/>
                </a:solidFill>
              </a:rPr>
              <a:t>h </a:t>
            </a:r>
            <a:r>
              <a:rPr lang="zh-CN" altLang="en-US" sz="2000" dirty="0">
                <a:solidFill>
                  <a:srgbClr val="FF0000"/>
                </a:solidFill>
              </a:rPr>
              <a:t>是树的高度</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41CDA52-D5EC-4732-A034-C29EC780D3EA}"/>
                  </a:ext>
                </a:extLst>
              </p:cNvPr>
              <p:cNvSpPr txBox="1"/>
              <p:nvPr/>
            </p:nvSpPr>
            <p:spPr>
              <a:xfrm>
                <a:off x="8718826" y="5952500"/>
                <a:ext cx="279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solidFill>
                          <a:latin typeface="Cambria Math" panose="02040503050406030204" pitchFamily="18" charset="0"/>
                        </a:rPr>
                        <m:t>h</m:t>
                      </m:r>
                      <m:r>
                        <a:rPr lang="en-US" altLang="zh-CN" sz="2800" b="0" i="1" smtClean="0">
                          <a:solidFill>
                            <a:schemeClr val="bg2"/>
                          </a:solidFill>
                          <a:latin typeface="Cambria Math" panose="02040503050406030204" pitchFamily="18" charset="0"/>
                        </a:rPr>
                        <m:t>=</m:t>
                      </m:r>
                      <m:d>
                        <m:dPr>
                          <m:begChr m:val="⌊"/>
                          <m:endChr m:val="⌋"/>
                          <m:ctrlPr>
                            <a:rPr lang="en-US" altLang="zh-CN" sz="2800" b="0" i="1" smtClean="0">
                              <a:solidFill>
                                <a:schemeClr val="bg2"/>
                              </a:solidFill>
                              <a:latin typeface="Cambria Math" panose="02040503050406030204" pitchFamily="18" charset="0"/>
                            </a:rPr>
                          </m:ctrlPr>
                        </m:dPr>
                        <m:e>
                          <m:func>
                            <m:funcPr>
                              <m:ctrlPr>
                                <a:rPr lang="en-US" altLang="zh-CN" sz="2800" i="1">
                                  <a:solidFill>
                                    <a:schemeClr val="bg2"/>
                                  </a:solidFill>
                                  <a:latin typeface="Cambria Math" panose="02040503050406030204" pitchFamily="18" charset="0"/>
                                </a:rPr>
                              </m:ctrlPr>
                            </m:funcPr>
                            <m:fName>
                              <m:sSub>
                                <m:sSubPr>
                                  <m:ctrlPr>
                                    <a:rPr lang="en-US" altLang="zh-CN" sz="2800" i="1">
                                      <a:solidFill>
                                        <a:schemeClr val="bg2"/>
                                      </a:solidFill>
                                      <a:latin typeface="Cambria Math" panose="02040503050406030204" pitchFamily="18" charset="0"/>
                                    </a:rPr>
                                  </m:ctrlPr>
                                </m:sSubPr>
                                <m:e>
                                  <m:r>
                                    <m:rPr>
                                      <m:sty m:val="p"/>
                                    </m:rPr>
                                    <a:rPr lang="en-US" altLang="zh-CN" sz="2800">
                                      <a:solidFill>
                                        <a:schemeClr val="bg2"/>
                                      </a:solidFill>
                                      <a:latin typeface="Cambria Math" panose="02040503050406030204" pitchFamily="18" charset="0"/>
                                    </a:rPr>
                                    <m:t>log</m:t>
                                  </m:r>
                                </m:e>
                                <m:sub>
                                  <m:r>
                                    <a:rPr lang="en-US" altLang="zh-CN" sz="2800" i="1">
                                      <a:solidFill>
                                        <a:schemeClr val="bg2"/>
                                      </a:solidFill>
                                      <a:latin typeface="Cambria Math" panose="02040503050406030204" pitchFamily="18" charset="0"/>
                                    </a:rPr>
                                    <m:t>2</m:t>
                                  </m:r>
                                </m:sub>
                              </m:sSub>
                            </m:fName>
                            <m:e>
                              <m:d>
                                <m:dPr>
                                  <m:ctrlPr>
                                    <a:rPr lang="en-US" altLang="zh-CN" sz="2800" i="1">
                                      <a:solidFill>
                                        <a:schemeClr val="bg2"/>
                                      </a:solidFill>
                                      <a:latin typeface="Cambria Math" panose="02040503050406030204" pitchFamily="18" charset="0"/>
                                    </a:rPr>
                                  </m:ctrlPr>
                                </m:dPr>
                                <m:e>
                                  <m:r>
                                    <a:rPr lang="en-US" altLang="zh-CN" sz="2800" i="1">
                                      <a:solidFill>
                                        <a:schemeClr val="bg2"/>
                                      </a:solidFill>
                                      <a:latin typeface="Cambria Math" panose="02040503050406030204" pitchFamily="18" charset="0"/>
                                    </a:rPr>
                                    <m:t>𝑛</m:t>
                                  </m:r>
                                  <m:r>
                                    <a:rPr lang="en-US" altLang="zh-CN" sz="2800" i="1">
                                      <a:solidFill>
                                        <a:schemeClr val="bg2"/>
                                      </a:solidFill>
                                      <a:latin typeface="Cambria Math" panose="02040503050406030204" pitchFamily="18" charset="0"/>
                                    </a:rPr>
                                    <m:t>−1</m:t>
                                  </m:r>
                                </m:e>
                              </m:d>
                            </m:e>
                          </m:func>
                        </m:e>
                      </m:d>
                    </m:oMath>
                  </m:oMathPara>
                </a14:m>
                <a:endParaRPr lang="en-US" altLang="zh-CN" sz="2800" b="0" dirty="0">
                  <a:solidFill>
                    <a:schemeClr val="bg2"/>
                  </a:solidFill>
                </a:endParaRPr>
              </a:p>
            </p:txBody>
          </p:sp>
        </mc:Choice>
        <mc:Fallback xmlns="">
          <p:sp>
            <p:nvSpPr>
              <p:cNvPr id="10" name="文本框 9">
                <a:extLst>
                  <a:ext uri="{FF2B5EF4-FFF2-40B4-BE49-F238E27FC236}">
                    <a16:creationId xmlns:a16="http://schemas.microsoft.com/office/drawing/2014/main" id="{841CDA52-D5EC-4732-A034-C29EC780D3EA}"/>
                  </a:ext>
                </a:extLst>
              </p:cNvPr>
              <p:cNvSpPr txBox="1">
                <a:spLocks noRot="1" noChangeAspect="1" noMove="1" noResize="1" noEditPoints="1" noAdjustHandles="1" noChangeArrowheads="1" noChangeShapeType="1" noTextEdit="1"/>
              </p:cNvSpPr>
              <p:nvPr/>
            </p:nvSpPr>
            <p:spPr>
              <a:xfrm>
                <a:off x="8718826" y="5952500"/>
                <a:ext cx="279807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7B3CA1C-AA74-4ED1-BFF2-C9E98F7A7F64}"/>
                  </a:ext>
                </a:extLst>
              </p:cNvPr>
              <p:cNvSpPr txBox="1"/>
              <p:nvPr/>
            </p:nvSpPr>
            <p:spPr>
              <a:xfrm>
                <a:off x="974142" y="4943947"/>
                <a:ext cx="3240360" cy="147540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zh-CN" altLang="en-US" sz="3200" i="1" smtClean="0">
                          <a:solidFill>
                            <a:schemeClr val="bg2"/>
                          </a:solidFill>
                          <a:latin typeface="Cambria Math" panose="02040503050406030204" pitchFamily="18" charset="0"/>
                        </a:rPr>
                        <m:t>比较次数</m:t>
                      </m:r>
                      <m:r>
                        <a:rPr lang="en-US" altLang="zh-CN" sz="3200" b="0" i="1" smtClean="0">
                          <a:solidFill>
                            <a:schemeClr val="bg2"/>
                          </a:solidFill>
                          <a:latin typeface="Cambria Math" panose="02040503050406030204" pitchFamily="18" charset="0"/>
                        </a:rPr>
                        <m:t>=2</m:t>
                      </m:r>
                      <m:d>
                        <m:dPr>
                          <m:begChr m:val="⌊"/>
                          <m:endChr m:val="⌋"/>
                          <m:ctrlPr>
                            <a:rPr lang="en-US" altLang="zh-CN" sz="3200" i="1">
                              <a:solidFill>
                                <a:schemeClr val="bg2"/>
                              </a:solidFill>
                              <a:latin typeface="Cambria Math" panose="02040503050406030204" pitchFamily="18" charset="0"/>
                            </a:rPr>
                          </m:ctrlPr>
                        </m:dPr>
                        <m:e>
                          <m:func>
                            <m:funcPr>
                              <m:ctrlPr>
                                <a:rPr lang="en-US" altLang="zh-CN" sz="3200" i="1">
                                  <a:solidFill>
                                    <a:schemeClr val="bg2"/>
                                  </a:solidFill>
                                  <a:latin typeface="Cambria Math" panose="02040503050406030204" pitchFamily="18" charset="0"/>
                                </a:rPr>
                              </m:ctrlPr>
                            </m:funcPr>
                            <m:fName>
                              <m:sSub>
                                <m:sSubPr>
                                  <m:ctrlPr>
                                    <a:rPr lang="en-US" altLang="zh-CN" sz="3200" i="1">
                                      <a:solidFill>
                                        <a:schemeClr val="bg2"/>
                                      </a:solidFill>
                                      <a:latin typeface="Cambria Math" panose="02040503050406030204" pitchFamily="18" charset="0"/>
                                    </a:rPr>
                                  </m:ctrlPr>
                                </m:sSubPr>
                                <m:e>
                                  <m:r>
                                    <m:rPr>
                                      <m:sty m:val="p"/>
                                    </m:rPr>
                                    <a:rPr lang="en-US" altLang="zh-CN" sz="3200">
                                      <a:solidFill>
                                        <a:schemeClr val="bg2"/>
                                      </a:solidFill>
                                      <a:latin typeface="Cambria Math" panose="02040503050406030204" pitchFamily="18" charset="0"/>
                                    </a:rPr>
                                    <m:t>log</m:t>
                                  </m:r>
                                </m:e>
                                <m:sub>
                                  <m:r>
                                    <a:rPr lang="en-US" altLang="zh-CN" sz="3200" i="1">
                                      <a:solidFill>
                                        <a:schemeClr val="bg2"/>
                                      </a:solidFill>
                                      <a:latin typeface="Cambria Math" panose="02040503050406030204" pitchFamily="18" charset="0"/>
                                    </a:rPr>
                                    <m:t>2</m:t>
                                  </m:r>
                                </m:sub>
                              </m:sSub>
                            </m:fName>
                            <m:e>
                              <m:d>
                                <m:dPr>
                                  <m:ctrlPr>
                                    <a:rPr lang="en-US" altLang="zh-CN" sz="3200" i="1">
                                      <a:solidFill>
                                        <a:schemeClr val="bg2"/>
                                      </a:solidFill>
                                      <a:latin typeface="Cambria Math" panose="02040503050406030204" pitchFamily="18" charset="0"/>
                                    </a:rPr>
                                  </m:ctrlPr>
                                </m:dPr>
                                <m:e>
                                  <m:r>
                                    <a:rPr lang="en-US" altLang="zh-CN" sz="3200" i="1">
                                      <a:solidFill>
                                        <a:schemeClr val="bg2"/>
                                      </a:solidFill>
                                      <a:latin typeface="Cambria Math" panose="02040503050406030204" pitchFamily="18" charset="0"/>
                                    </a:rPr>
                                    <m:t>𝑛</m:t>
                                  </m:r>
                                  <m:r>
                                    <a:rPr lang="en-US" altLang="zh-CN" sz="3200" i="1">
                                      <a:solidFill>
                                        <a:schemeClr val="bg2"/>
                                      </a:solidFill>
                                      <a:latin typeface="Cambria Math" panose="02040503050406030204" pitchFamily="18" charset="0"/>
                                    </a:rPr>
                                    <m:t>−1</m:t>
                                  </m:r>
                                </m:e>
                              </m:d>
                            </m:e>
                          </m:func>
                        </m:e>
                      </m:d>
                    </m:oMath>
                  </m:oMathPara>
                </a14:m>
                <a:endParaRPr lang="en-US" altLang="zh-CN" sz="3200" b="0" dirty="0">
                  <a:solidFill>
                    <a:schemeClr val="bg2"/>
                  </a:solidFill>
                </a:endParaRPr>
              </a:p>
            </p:txBody>
          </p:sp>
        </mc:Choice>
        <mc:Fallback xmlns="">
          <p:sp>
            <p:nvSpPr>
              <p:cNvPr id="19" name="文本框 18">
                <a:extLst>
                  <a:ext uri="{FF2B5EF4-FFF2-40B4-BE49-F238E27FC236}">
                    <a16:creationId xmlns:a16="http://schemas.microsoft.com/office/drawing/2014/main" id="{97B3CA1C-AA74-4ED1-BFF2-C9E98F7A7F64}"/>
                  </a:ext>
                </a:extLst>
              </p:cNvPr>
              <p:cNvSpPr txBox="1">
                <a:spLocks noRot="1" noChangeAspect="1" noMove="1" noResize="1" noEditPoints="1" noAdjustHandles="1" noChangeArrowheads="1" noChangeShapeType="1" noTextEdit="1"/>
              </p:cNvSpPr>
              <p:nvPr/>
            </p:nvSpPr>
            <p:spPr>
              <a:xfrm>
                <a:off x="974142" y="4943947"/>
                <a:ext cx="3240360" cy="1475404"/>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6" grpId="0" animBg="1"/>
      <p:bldP spid="10"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A0865-A061-41C8-8436-DA631EA098D6}"/>
              </a:ext>
            </a:extLst>
          </p:cNvPr>
          <p:cNvSpPr>
            <a:spLocks noGrp="1"/>
          </p:cNvSpPr>
          <p:nvPr>
            <p:ph type="title"/>
          </p:nvPr>
        </p:nvSpPr>
        <p:spPr/>
        <p:txBody>
          <a:bodyPr/>
          <a:lstStyle/>
          <a:p>
            <a:r>
              <a:rPr lang="zh-CN" altLang="en-US" dirty="0"/>
              <a:t>堆排序</a:t>
            </a:r>
            <a:r>
              <a:rPr lang="en-US" altLang="zh-CN" dirty="0"/>
              <a:t>(Heap Sort)</a:t>
            </a:r>
            <a:endParaRPr lang="zh-CN" altLang="en-US" dirty="0"/>
          </a:p>
        </p:txBody>
      </p:sp>
      <p:sp>
        <p:nvSpPr>
          <p:cNvPr id="3" name="内容占位符 2">
            <a:extLst>
              <a:ext uri="{FF2B5EF4-FFF2-40B4-BE49-F238E27FC236}">
                <a16:creationId xmlns:a16="http://schemas.microsoft.com/office/drawing/2014/main" id="{F11FBA06-165E-4B4E-B670-9E92B279EB4A}"/>
              </a:ext>
            </a:extLst>
          </p:cNvPr>
          <p:cNvSpPr>
            <a:spLocks noGrp="1"/>
          </p:cNvSpPr>
          <p:nvPr>
            <p:ph idx="1"/>
          </p:nvPr>
        </p:nvSpPr>
        <p:spPr/>
        <p:txBody>
          <a:bodyPr/>
          <a:lstStyle/>
          <a:p>
            <a:pPr marL="457200" indent="-457200">
              <a:buSzPct val="100000"/>
              <a:buFont typeface="+mj-lt"/>
              <a:buAutoNum type="arabicPeriod"/>
            </a:pPr>
            <a:r>
              <a:rPr lang="zh-CN" altLang="en-US" dirty="0"/>
              <a:t>构造堆</a:t>
            </a:r>
            <a:endParaRPr lang="en-US" altLang="zh-CN" dirty="0"/>
          </a:p>
          <a:p>
            <a:pPr marL="457200" indent="-457200">
              <a:buSzPct val="100000"/>
              <a:buFont typeface="+mj-lt"/>
              <a:buAutoNum type="arabicPeriod"/>
            </a:pPr>
            <a:r>
              <a:rPr lang="zh-CN" altLang="en-US" dirty="0"/>
              <a:t>将根的键</a:t>
            </a:r>
            <a:r>
              <a:rPr lang="en-US" altLang="zh-CN" dirty="0"/>
              <a:t>(</a:t>
            </a:r>
            <a:r>
              <a:rPr lang="zh-CN" altLang="en-US" dirty="0"/>
              <a:t>最大值</a:t>
            </a:r>
            <a:r>
              <a:rPr lang="en-US" altLang="zh-CN" dirty="0"/>
              <a:t>)</a:t>
            </a:r>
            <a:r>
              <a:rPr lang="zh-CN" altLang="en-US" dirty="0"/>
              <a:t>与最后一个键交换</a:t>
            </a:r>
            <a:endParaRPr lang="en-US" altLang="zh-CN" dirty="0"/>
          </a:p>
          <a:p>
            <a:pPr marL="457200" indent="-457200">
              <a:buSzPct val="100000"/>
              <a:buFont typeface="+mj-lt"/>
              <a:buAutoNum type="arabicPeriod"/>
            </a:pPr>
            <a:r>
              <a:rPr lang="zh-CN" altLang="en-US" dirty="0"/>
              <a:t>堆规模减一</a:t>
            </a:r>
            <a:r>
              <a:rPr lang="en-US" altLang="zh-CN" dirty="0"/>
              <a:t>(</a:t>
            </a:r>
            <a:r>
              <a:rPr lang="zh-CN" altLang="en-US" dirty="0"/>
              <a:t>减去最后键</a:t>
            </a:r>
            <a:r>
              <a:rPr lang="en-US" altLang="zh-CN" dirty="0"/>
              <a:t>)</a:t>
            </a:r>
          </a:p>
          <a:p>
            <a:pPr marL="457200" indent="-457200">
              <a:buSzPct val="100000"/>
              <a:buFont typeface="+mj-lt"/>
              <a:buAutoNum type="arabicPeriod"/>
            </a:pPr>
            <a:r>
              <a:rPr lang="zh-CN" altLang="en-US" dirty="0"/>
              <a:t>返回 </a:t>
            </a:r>
            <a:r>
              <a:rPr lang="en-US" altLang="zh-CN" dirty="0"/>
              <a:t>1</a:t>
            </a:r>
            <a:r>
              <a:rPr lang="zh-CN" altLang="en-US" dirty="0"/>
              <a:t>，直到堆的规模为 </a:t>
            </a:r>
            <a:r>
              <a:rPr lang="en-US" altLang="zh-CN" dirty="0"/>
              <a:t>1</a:t>
            </a:r>
            <a:endParaRPr lang="zh-CN" altLang="en-US" dirty="0"/>
          </a:p>
        </p:txBody>
      </p:sp>
      <p:sp>
        <p:nvSpPr>
          <p:cNvPr id="4" name="矩形 3">
            <a:extLst>
              <a:ext uri="{FF2B5EF4-FFF2-40B4-BE49-F238E27FC236}">
                <a16:creationId xmlns:a16="http://schemas.microsoft.com/office/drawing/2014/main" id="{76829B28-BC05-4CFC-9F15-8A2817944C7A}"/>
              </a:ext>
            </a:extLst>
          </p:cNvPr>
          <p:cNvSpPr/>
          <p:nvPr/>
        </p:nvSpPr>
        <p:spPr>
          <a:xfrm>
            <a:off x="1093416" y="3573016"/>
            <a:ext cx="5256584" cy="2795958"/>
          </a:xfrm>
          <a:prstGeom prst="rect">
            <a:avLst/>
          </a:prstGeom>
        </p:spPr>
        <p:txBody>
          <a:bodyPr wrap="square">
            <a:spAutoFit/>
          </a:bodyPr>
          <a:lstStyle/>
          <a:p>
            <a:pPr>
              <a:lnSpc>
                <a:spcPct val="150000"/>
              </a:lnSpc>
            </a:pPr>
            <a:r>
              <a:rPr lang="zh-CN" altLang="en-US" b="1" dirty="0">
                <a:solidFill>
                  <a:schemeClr val="bg2"/>
                </a:solidFill>
              </a:rPr>
              <a:t>ALGORITHM</a:t>
            </a:r>
            <a:r>
              <a:rPr lang="zh-CN" altLang="en-US" dirty="0">
                <a:solidFill>
                  <a:schemeClr val="bg2"/>
                </a:solidFill>
              </a:rPr>
              <a:t> Heap</a:t>
            </a:r>
            <a:r>
              <a:rPr lang="en-US" altLang="zh-CN" dirty="0">
                <a:solidFill>
                  <a:schemeClr val="bg2"/>
                </a:solidFill>
              </a:rPr>
              <a:t>Sort</a:t>
            </a:r>
            <a:r>
              <a:rPr lang="zh-CN" altLang="en-US" dirty="0">
                <a:solidFill>
                  <a:schemeClr val="bg2"/>
                </a:solidFill>
              </a:rPr>
              <a:t> ( H[1..n] )</a:t>
            </a:r>
            <a:endParaRPr lang="en-US" altLang="zh-CN" dirty="0">
              <a:solidFill>
                <a:schemeClr val="bg2"/>
              </a:solidFill>
            </a:endParaRPr>
          </a:p>
          <a:p>
            <a:pPr>
              <a:lnSpc>
                <a:spcPct val="150000"/>
              </a:lnSpc>
            </a:pPr>
            <a:r>
              <a:rPr lang="zh-CN" altLang="en-US" dirty="0">
                <a:solidFill>
                  <a:schemeClr val="bg2"/>
                </a:solidFill>
              </a:rPr>
              <a:t>HeapBottomUp( H[1..n] )</a:t>
            </a:r>
          </a:p>
          <a:p>
            <a:pPr>
              <a:lnSpc>
                <a:spcPct val="150000"/>
              </a:lnSpc>
            </a:pPr>
            <a:r>
              <a:rPr lang="zh-CN" altLang="en-US" dirty="0">
                <a:solidFill>
                  <a:schemeClr val="bg2"/>
                </a:solidFill>
              </a:rPr>
              <a:t>for i ← </a:t>
            </a:r>
            <a:r>
              <a:rPr lang="en-US" altLang="zh-CN" dirty="0">
                <a:solidFill>
                  <a:schemeClr val="bg2"/>
                </a:solidFill>
              </a:rPr>
              <a:t>n </a:t>
            </a:r>
            <a:r>
              <a:rPr lang="zh-CN" altLang="en-US" dirty="0">
                <a:solidFill>
                  <a:schemeClr val="bg2"/>
                </a:solidFill>
              </a:rPr>
              <a:t>downto </a:t>
            </a:r>
            <a:r>
              <a:rPr lang="en-US" altLang="zh-CN" dirty="0">
                <a:solidFill>
                  <a:schemeClr val="bg2"/>
                </a:solidFill>
              </a:rPr>
              <a:t>2</a:t>
            </a:r>
            <a:r>
              <a:rPr lang="zh-CN" altLang="en-US" dirty="0">
                <a:solidFill>
                  <a:schemeClr val="bg2"/>
                </a:solidFill>
              </a:rPr>
              <a:t> do</a:t>
            </a:r>
          </a:p>
          <a:p>
            <a:pPr>
              <a:lnSpc>
                <a:spcPct val="150000"/>
              </a:lnSpc>
            </a:pPr>
            <a:r>
              <a:rPr lang="en-US" altLang="zh-CN" dirty="0">
                <a:solidFill>
                  <a:schemeClr val="bg2"/>
                </a:solidFill>
              </a:rPr>
              <a:t>	swap( H[1], H[</a:t>
            </a:r>
            <a:r>
              <a:rPr lang="en-US" altLang="zh-CN" dirty="0" err="1">
                <a:solidFill>
                  <a:schemeClr val="bg2"/>
                </a:solidFill>
              </a:rPr>
              <a:t>i</a:t>
            </a:r>
            <a:r>
              <a:rPr lang="en-US" altLang="zh-CN" dirty="0">
                <a:solidFill>
                  <a:schemeClr val="bg2"/>
                </a:solidFill>
              </a:rPr>
              <a:t>] )</a:t>
            </a:r>
          </a:p>
          <a:p>
            <a:pPr>
              <a:lnSpc>
                <a:spcPct val="150000"/>
              </a:lnSpc>
            </a:pPr>
            <a:r>
              <a:rPr lang="en-US" altLang="zh-CN" dirty="0">
                <a:solidFill>
                  <a:schemeClr val="bg2"/>
                </a:solidFill>
              </a:rPr>
              <a:t>	</a:t>
            </a:r>
            <a:r>
              <a:rPr lang="zh-CN" altLang="en-US" dirty="0">
                <a:solidFill>
                  <a:schemeClr val="bg2"/>
                </a:solidFill>
              </a:rPr>
              <a:t> HeapBottomUp( H[1..</a:t>
            </a:r>
            <a:r>
              <a:rPr lang="en-US" altLang="zh-CN" dirty="0">
                <a:solidFill>
                  <a:schemeClr val="bg2"/>
                </a:solidFill>
              </a:rPr>
              <a:t>i-1</a:t>
            </a:r>
            <a:r>
              <a:rPr lang="zh-CN" altLang="en-US" dirty="0">
                <a:solidFill>
                  <a:schemeClr val="bg2"/>
                </a:solidFill>
              </a:rPr>
              <a:t>] )</a:t>
            </a:r>
          </a:p>
        </p:txBody>
      </p:sp>
      <p:sp>
        <p:nvSpPr>
          <p:cNvPr id="11" name="矩形 10">
            <a:extLst>
              <a:ext uri="{FF2B5EF4-FFF2-40B4-BE49-F238E27FC236}">
                <a16:creationId xmlns:a16="http://schemas.microsoft.com/office/drawing/2014/main" id="{5FC99C19-CF08-43B5-A22F-0D2ECFEB3308}"/>
              </a:ext>
            </a:extLst>
          </p:cNvPr>
          <p:cNvSpPr/>
          <p:nvPr/>
        </p:nvSpPr>
        <p:spPr>
          <a:xfrm>
            <a:off x="4511824" y="4221088"/>
            <a:ext cx="1810111" cy="523220"/>
          </a:xfrm>
          <a:prstGeom prst="rect">
            <a:avLst/>
          </a:prstGeom>
        </p:spPr>
        <p:txBody>
          <a:bodyPr wrap="none">
            <a:spAutoFit/>
          </a:bodyPr>
          <a:lstStyle/>
          <a:p>
            <a:r>
              <a:rPr lang="en-US" altLang="zh-CN" sz="2800" b="1" dirty="0">
                <a:solidFill>
                  <a:schemeClr val="bg1"/>
                </a:solidFill>
              </a:rPr>
              <a:t>C(n)=</a:t>
            </a:r>
            <a:r>
              <a:rPr lang="el-GR" altLang="zh-CN" sz="2800" b="1" dirty="0">
                <a:solidFill>
                  <a:schemeClr val="bg1"/>
                </a:solidFill>
                <a:cs typeface="Times New Roman" panose="02020603050405020304" pitchFamily="18" charset="0"/>
              </a:rPr>
              <a:t>Θ</a:t>
            </a:r>
            <a:r>
              <a:rPr lang="en-US" altLang="zh-CN" sz="2800" b="1" dirty="0">
                <a:solidFill>
                  <a:schemeClr val="bg1"/>
                </a:solidFill>
              </a:rPr>
              <a:t>(</a:t>
            </a:r>
            <a:r>
              <a:rPr lang="en-US" altLang="zh-CN" sz="2800" b="1" i="1" dirty="0">
                <a:solidFill>
                  <a:schemeClr val="bg1"/>
                </a:solidFill>
              </a:rPr>
              <a:t>n</a:t>
            </a:r>
            <a:r>
              <a:rPr lang="en-US" altLang="zh-CN" sz="2800" b="1" dirty="0">
                <a:solidFill>
                  <a:schemeClr val="bg1"/>
                </a:solidFill>
              </a:rPr>
              <a:t>)</a:t>
            </a:r>
            <a:endParaRPr lang="zh-CN" altLang="en-US" sz="2800" b="1" dirty="0">
              <a:solidFill>
                <a:schemeClr val="bg1"/>
              </a:solidFill>
            </a:endParaRPr>
          </a:p>
        </p:txBody>
      </p:sp>
      <p:sp>
        <p:nvSpPr>
          <p:cNvPr id="12" name="矩形 11">
            <a:extLst>
              <a:ext uri="{FF2B5EF4-FFF2-40B4-BE49-F238E27FC236}">
                <a16:creationId xmlns:a16="http://schemas.microsoft.com/office/drawing/2014/main" id="{2DE1138D-6C10-45E5-9E13-6E3AA9570A5F}"/>
              </a:ext>
            </a:extLst>
          </p:cNvPr>
          <p:cNvSpPr/>
          <p:nvPr/>
        </p:nvSpPr>
        <p:spPr>
          <a:xfrm>
            <a:off x="5627270" y="5745870"/>
            <a:ext cx="2310248" cy="646331"/>
          </a:xfrm>
          <a:prstGeom prst="rect">
            <a:avLst/>
          </a:prstGeom>
        </p:spPr>
        <p:txBody>
          <a:bodyPr wrap="none">
            <a:spAutoFit/>
          </a:bodyPr>
          <a:lstStyle/>
          <a:p>
            <a:r>
              <a:rPr lang="en-US" altLang="zh-CN" sz="2800" b="1" dirty="0">
                <a:solidFill>
                  <a:schemeClr val="bg1"/>
                </a:solidFill>
              </a:rPr>
              <a:t>C(n)=</a:t>
            </a:r>
            <a:r>
              <a:rPr lang="el-GR" altLang="zh-CN" sz="2800" b="1" dirty="0">
                <a:solidFill>
                  <a:schemeClr val="bg1"/>
                </a:solidFill>
                <a:cs typeface="Times New Roman" panose="02020603050405020304" pitchFamily="18" charset="0"/>
              </a:rPr>
              <a:t> Θ </a:t>
            </a:r>
            <a:r>
              <a:rPr lang="en-US" altLang="zh-CN" sz="2800" b="1" dirty="0">
                <a:solidFill>
                  <a:schemeClr val="bg1"/>
                </a:solidFill>
              </a:rPr>
              <a:t>(</a:t>
            </a:r>
            <a:r>
              <a:rPr lang="en-US" altLang="zh-CN" sz="2800" b="1" i="1" dirty="0">
                <a:solidFill>
                  <a:schemeClr val="bg1"/>
                </a:solidFill>
              </a:rPr>
              <a:t>n</a:t>
            </a:r>
            <a:r>
              <a:rPr lang="en-US" altLang="zh-CN" sz="2800" b="1" dirty="0">
                <a:solidFill>
                  <a:schemeClr val="bg1"/>
                </a:solidFill>
              </a:rPr>
              <a:t>) </a:t>
            </a:r>
            <a:r>
              <a:rPr lang="en-US" altLang="zh-CN" sz="3600" b="1" dirty="0">
                <a:solidFill>
                  <a:srgbClr val="FF0000"/>
                </a:solidFill>
              </a:rPr>
              <a:t>?</a:t>
            </a:r>
            <a:endParaRPr lang="zh-CN" altLang="en-US" sz="2800" b="1" dirty="0">
              <a:solidFill>
                <a:srgbClr val="FF0000"/>
              </a:solidFill>
            </a:endParaRPr>
          </a:p>
        </p:txBody>
      </p:sp>
      <p:sp>
        <p:nvSpPr>
          <p:cNvPr id="13" name="矩形 12">
            <a:extLst>
              <a:ext uri="{FF2B5EF4-FFF2-40B4-BE49-F238E27FC236}">
                <a16:creationId xmlns:a16="http://schemas.microsoft.com/office/drawing/2014/main" id="{1D4D0570-1C63-4CCD-ACFE-91E76BEEF41A}"/>
              </a:ext>
            </a:extLst>
          </p:cNvPr>
          <p:cNvSpPr/>
          <p:nvPr/>
        </p:nvSpPr>
        <p:spPr>
          <a:xfrm>
            <a:off x="4422228" y="5325808"/>
            <a:ext cx="3855543" cy="461665"/>
          </a:xfrm>
          <a:prstGeom prst="rect">
            <a:avLst/>
          </a:prstGeom>
        </p:spPr>
        <p:txBody>
          <a:bodyPr wrap="none">
            <a:spAutoFit/>
          </a:bodyPr>
          <a:lstStyle/>
          <a:p>
            <a:r>
              <a:rPr lang="zh-CN" altLang="en-US" dirty="0">
                <a:solidFill>
                  <a:srgbClr val="C00000"/>
                </a:solidFill>
              </a:rPr>
              <a:t>第 </a:t>
            </a:r>
            <a:r>
              <a:rPr lang="en-US" altLang="zh-CN" dirty="0">
                <a:solidFill>
                  <a:srgbClr val="C00000"/>
                </a:solidFill>
              </a:rPr>
              <a:t>1 </a:t>
            </a:r>
            <a:r>
              <a:rPr lang="zh-CN" altLang="en-US" dirty="0">
                <a:solidFill>
                  <a:srgbClr val="C00000"/>
                </a:solidFill>
              </a:rPr>
              <a:t>次循环：</a:t>
            </a:r>
            <a:r>
              <a:rPr lang="en-US" altLang="zh-CN" dirty="0">
                <a:solidFill>
                  <a:srgbClr val="C00000"/>
                </a:solidFill>
              </a:rPr>
              <a:t>H[1]</a:t>
            </a:r>
            <a:r>
              <a:rPr lang="en-US" altLang="zh-CN" dirty="0">
                <a:solidFill>
                  <a:srgbClr val="C00000"/>
                </a:solidFill>
                <a:sym typeface="Wingdings" panose="05000000000000000000" pitchFamily="2" charset="2"/>
              </a:rPr>
              <a:t></a:t>
            </a:r>
            <a:r>
              <a:rPr lang="en-US" altLang="zh-CN" dirty="0">
                <a:solidFill>
                  <a:srgbClr val="C00000"/>
                </a:solidFill>
              </a:rPr>
              <a:t>H[n]</a:t>
            </a:r>
            <a:endParaRPr lang="zh-CN" altLang="en-US" dirty="0">
              <a:solidFill>
                <a:srgbClr val="C00000"/>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969B7DA-9F01-470F-9E3B-B9FBBC188A44}"/>
                  </a:ext>
                </a:extLst>
              </p:cNvPr>
              <p:cNvSpPr txBox="1"/>
              <p:nvPr/>
            </p:nvSpPr>
            <p:spPr>
              <a:xfrm>
                <a:off x="5627270" y="5747323"/>
                <a:ext cx="3855543" cy="646331"/>
              </a:xfrm>
              <a:prstGeom prst="rect">
                <a:avLst/>
              </a:prstGeom>
              <a:solidFill>
                <a:schemeClr val="tx1"/>
              </a:solid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panose="02040503050406030204" pitchFamily="18" charset="0"/>
                        </a:rPr>
                        <m:t>𝑪</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𝒏</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𝟐</m:t>
                      </m:r>
                      <m:d>
                        <m:dPr>
                          <m:begChr m:val="⌊"/>
                          <m:endChr m:val="⌋"/>
                          <m:ctrlPr>
                            <a:rPr lang="en-US" altLang="zh-CN" sz="2800" b="1" i="1">
                              <a:solidFill>
                                <a:srgbClr val="FF0000"/>
                              </a:solidFill>
                              <a:latin typeface="Cambria Math" panose="02040503050406030204" pitchFamily="18" charset="0"/>
                            </a:rPr>
                          </m:ctrlPr>
                        </m:dPr>
                        <m:e>
                          <m:func>
                            <m:funcPr>
                              <m:ctrlPr>
                                <a:rPr lang="en-US" altLang="zh-CN" sz="2800" b="1" i="1">
                                  <a:solidFill>
                                    <a:srgbClr val="FF0000"/>
                                  </a:solidFill>
                                  <a:latin typeface="Cambria Math" panose="02040503050406030204" pitchFamily="18" charset="0"/>
                                </a:rPr>
                              </m:ctrlPr>
                            </m:funcPr>
                            <m:fName>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𝒍𝒐𝒈</m:t>
                                  </m:r>
                                </m:e>
                                <m:sub>
                                  <m:r>
                                    <a:rPr lang="en-US" altLang="zh-CN" sz="2800" b="1" i="1">
                                      <a:solidFill>
                                        <a:srgbClr val="FF0000"/>
                                      </a:solidFill>
                                      <a:latin typeface="Cambria Math" panose="02040503050406030204" pitchFamily="18" charset="0"/>
                                    </a:rPr>
                                    <m:t>𝟐</m:t>
                                  </m:r>
                                </m:sub>
                              </m:sSub>
                            </m:fName>
                            <m:e>
                              <m:d>
                                <m:dPr>
                                  <m:ctrlPr>
                                    <a:rPr lang="en-US" altLang="zh-CN" sz="2800" b="1" i="1">
                                      <a:solidFill>
                                        <a:srgbClr val="FF0000"/>
                                      </a:solidFill>
                                      <a:latin typeface="Cambria Math" panose="02040503050406030204" pitchFamily="18" charset="0"/>
                                    </a:rPr>
                                  </m:ctrlPr>
                                </m:dPr>
                                <m:e>
                                  <m:r>
                                    <a:rPr lang="en-US" altLang="zh-CN" sz="2800" b="1" i="1">
                                      <a:solidFill>
                                        <a:srgbClr val="FF0000"/>
                                      </a:solidFill>
                                      <a:latin typeface="Cambria Math" panose="02040503050406030204" pitchFamily="18" charset="0"/>
                                    </a:rPr>
                                    <m:t>𝒏</m:t>
                                  </m:r>
                                  <m:r>
                                    <a:rPr lang="en-US" altLang="zh-CN" sz="2800" b="1" i="1">
                                      <a:solidFill>
                                        <a:srgbClr val="FF0000"/>
                                      </a:solidFill>
                                      <a:latin typeface="Cambria Math" panose="02040503050406030204" pitchFamily="18" charset="0"/>
                                    </a:rPr>
                                    <m:t>−</m:t>
                                  </m:r>
                                  <m:r>
                                    <a:rPr lang="en-US" altLang="zh-CN" sz="2800" b="1" i="1">
                                      <a:solidFill>
                                        <a:srgbClr val="FF0000"/>
                                      </a:solidFill>
                                      <a:latin typeface="Cambria Math" panose="02040503050406030204" pitchFamily="18" charset="0"/>
                                    </a:rPr>
                                    <m:t>𝟏</m:t>
                                  </m:r>
                                </m:e>
                              </m:d>
                            </m:e>
                          </m:func>
                        </m:e>
                      </m:d>
                    </m:oMath>
                  </m:oMathPara>
                </a14:m>
                <a:endParaRPr lang="en-US" altLang="zh-CN" sz="2800" b="1" dirty="0">
                  <a:solidFill>
                    <a:srgbClr val="FF0000"/>
                  </a:solidFill>
                </a:endParaRPr>
              </a:p>
            </p:txBody>
          </p:sp>
        </mc:Choice>
        <mc:Fallback xmlns="">
          <p:sp>
            <p:nvSpPr>
              <p:cNvPr id="16" name="文本框 15">
                <a:extLst>
                  <a:ext uri="{FF2B5EF4-FFF2-40B4-BE49-F238E27FC236}">
                    <a16:creationId xmlns:a16="http://schemas.microsoft.com/office/drawing/2014/main" id="{3969B7DA-9F01-470F-9E3B-B9FBBC188A44}"/>
                  </a:ext>
                </a:extLst>
              </p:cNvPr>
              <p:cNvSpPr txBox="1">
                <a:spLocks noRot="1" noChangeAspect="1" noMove="1" noResize="1" noEditPoints="1" noAdjustHandles="1" noChangeArrowheads="1" noChangeShapeType="1" noTextEdit="1"/>
              </p:cNvSpPr>
              <p:nvPr/>
            </p:nvSpPr>
            <p:spPr>
              <a:xfrm>
                <a:off x="5627270" y="5747323"/>
                <a:ext cx="3855543" cy="64633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5B41252-D8E6-4AFB-9B1F-237D7543C1F9}"/>
                  </a:ext>
                </a:extLst>
              </p:cNvPr>
              <p:cNvSpPr txBox="1"/>
              <p:nvPr/>
            </p:nvSpPr>
            <p:spPr>
              <a:xfrm>
                <a:off x="5627270" y="5747323"/>
                <a:ext cx="3855600" cy="646331"/>
              </a:xfrm>
              <a:prstGeom prst="rect">
                <a:avLst/>
              </a:prstGeom>
              <a:solidFill>
                <a:schemeClr val="tx1"/>
              </a:solid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panose="02040503050406030204" pitchFamily="18" charset="0"/>
                        </a:rPr>
                        <m:t>𝑪</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𝒊</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𝟐</m:t>
                      </m:r>
                      <m:d>
                        <m:dPr>
                          <m:begChr m:val="⌊"/>
                          <m:endChr m:val="⌋"/>
                          <m:ctrlPr>
                            <a:rPr lang="en-US" altLang="zh-CN" sz="2800" b="1" i="1">
                              <a:solidFill>
                                <a:srgbClr val="FF0000"/>
                              </a:solidFill>
                              <a:latin typeface="Cambria Math" panose="02040503050406030204" pitchFamily="18" charset="0"/>
                            </a:rPr>
                          </m:ctrlPr>
                        </m:dPr>
                        <m:e>
                          <m:func>
                            <m:funcPr>
                              <m:ctrlPr>
                                <a:rPr lang="en-US" altLang="zh-CN" sz="2800" b="1" i="1">
                                  <a:solidFill>
                                    <a:srgbClr val="FF0000"/>
                                  </a:solidFill>
                                  <a:latin typeface="Cambria Math" panose="02040503050406030204" pitchFamily="18" charset="0"/>
                                </a:rPr>
                              </m:ctrlPr>
                            </m:funcPr>
                            <m:fName>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𝒍𝒐𝒈</m:t>
                                  </m:r>
                                </m:e>
                                <m:sub>
                                  <m:r>
                                    <a:rPr lang="en-US" altLang="zh-CN" sz="2800" b="1" i="1">
                                      <a:solidFill>
                                        <a:srgbClr val="FF0000"/>
                                      </a:solidFill>
                                      <a:latin typeface="Cambria Math" panose="02040503050406030204" pitchFamily="18" charset="0"/>
                                    </a:rPr>
                                    <m:t>𝟐</m:t>
                                  </m:r>
                                </m:sub>
                              </m:sSub>
                            </m:fName>
                            <m:e>
                              <m:d>
                                <m:dPr>
                                  <m:ctrlPr>
                                    <a:rPr lang="en-US" altLang="zh-CN" sz="2800" b="1" i="1">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𝒊</m:t>
                                  </m:r>
                                  <m:r>
                                    <a:rPr lang="en-US" altLang="zh-CN" sz="2800" b="1" i="1">
                                      <a:solidFill>
                                        <a:srgbClr val="FF0000"/>
                                      </a:solidFill>
                                      <a:latin typeface="Cambria Math" panose="02040503050406030204" pitchFamily="18" charset="0"/>
                                    </a:rPr>
                                    <m:t>−</m:t>
                                  </m:r>
                                  <m:r>
                                    <a:rPr lang="en-US" altLang="zh-CN" sz="2800" b="1" i="1">
                                      <a:solidFill>
                                        <a:srgbClr val="FF0000"/>
                                      </a:solidFill>
                                      <a:latin typeface="Cambria Math" panose="02040503050406030204" pitchFamily="18" charset="0"/>
                                    </a:rPr>
                                    <m:t>𝟏</m:t>
                                  </m:r>
                                </m:e>
                              </m:d>
                            </m:e>
                          </m:func>
                        </m:e>
                      </m:d>
                    </m:oMath>
                  </m:oMathPara>
                </a14:m>
                <a:endParaRPr lang="en-US" altLang="zh-CN" sz="2800" b="1" dirty="0">
                  <a:solidFill>
                    <a:srgbClr val="FF0000"/>
                  </a:solidFill>
                </a:endParaRPr>
              </a:p>
            </p:txBody>
          </p:sp>
        </mc:Choice>
        <mc:Fallback xmlns="">
          <p:sp>
            <p:nvSpPr>
              <p:cNvPr id="19" name="文本框 18">
                <a:extLst>
                  <a:ext uri="{FF2B5EF4-FFF2-40B4-BE49-F238E27FC236}">
                    <a16:creationId xmlns:a16="http://schemas.microsoft.com/office/drawing/2014/main" id="{B5B41252-D8E6-4AFB-9B1F-237D7543C1F9}"/>
                  </a:ext>
                </a:extLst>
              </p:cNvPr>
              <p:cNvSpPr txBox="1">
                <a:spLocks noRot="1" noChangeAspect="1" noMove="1" noResize="1" noEditPoints="1" noAdjustHandles="1" noChangeArrowheads="1" noChangeShapeType="1" noTextEdit="1"/>
              </p:cNvSpPr>
              <p:nvPr/>
            </p:nvSpPr>
            <p:spPr>
              <a:xfrm>
                <a:off x="5627270" y="5747323"/>
                <a:ext cx="3855600" cy="646331"/>
              </a:xfrm>
              <a:prstGeom prst="rect">
                <a:avLst/>
              </a:prstGeom>
              <a:blipFill>
                <a:blip r:embed="rId3"/>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179A2071-EC15-4DE7-B023-F86B965D6C2B}"/>
              </a:ext>
            </a:extLst>
          </p:cNvPr>
          <p:cNvSpPr/>
          <p:nvPr/>
        </p:nvSpPr>
        <p:spPr>
          <a:xfrm>
            <a:off x="4422228" y="5325649"/>
            <a:ext cx="3659976" cy="461665"/>
          </a:xfrm>
          <a:prstGeom prst="rect">
            <a:avLst/>
          </a:prstGeom>
          <a:solidFill>
            <a:schemeClr val="tx1"/>
          </a:solidFill>
        </p:spPr>
        <p:txBody>
          <a:bodyPr wrap="none">
            <a:spAutoFit/>
          </a:bodyPr>
          <a:lstStyle/>
          <a:p>
            <a:r>
              <a:rPr lang="zh-CN" altLang="en-US" dirty="0">
                <a:solidFill>
                  <a:srgbClr val="C00000"/>
                </a:solidFill>
              </a:rPr>
              <a:t>第 </a:t>
            </a:r>
            <a:r>
              <a:rPr lang="en-US" altLang="zh-CN" dirty="0">
                <a:solidFill>
                  <a:srgbClr val="C00000"/>
                </a:solidFill>
              </a:rPr>
              <a:t>i </a:t>
            </a:r>
            <a:r>
              <a:rPr lang="zh-CN" altLang="en-US" dirty="0">
                <a:solidFill>
                  <a:srgbClr val="C00000"/>
                </a:solidFill>
              </a:rPr>
              <a:t>次循环：</a:t>
            </a:r>
            <a:r>
              <a:rPr lang="en-US" altLang="zh-CN" dirty="0">
                <a:solidFill>
                  <a:srgbClr val="C00000"/>
                </a:solidFill>
              </a:rPr>
              <a:t>H[1]</a:t>
            </a:r>
            <a:r>
              <a:rPr lang="en-US" altLang="zh-CN" dirty="0">
                <a:solidFill>
                  <a:srgbClr val="C00000"/>
                </a:solidFill>
                <a:sym typeface="Wingdings" panose="05000000000000000000" pitchFamily="2" charset="2"/>
              </a:rPr>
              <a:t></a:t>
            </a:r>
            <a:r>
              <a:rPr lang="en-US" altLang="zh-CN" dirty="0">
                <a:solidFill>
                  <a:srgbClr val="C00000"/>
                </a:solidFill>
              </a:rPr>
              <a:t>H[</a:t>
            </a:r>
            <a:r>
              <a:rPr lang="en-US" altLang="zh-CN" dirty="0" err="1">
                <a:solidFill>
                  <a:srgbClr val="C00000"/>
                </a:solidFill>
              </a:rPr>
              <a:t>i</a:t>
            </a:r>
            <a:r>
              <a:rPr lang="en-US" altLang="zh-CN" dirty="0">
                <a:solidFill>
                  <a:srgbClr val="C00000"/>
                </a:solidFill>
              </a:rPr>
              <a:t>]</a:t>
            </a:r>
            <a:endParaRPr lang="zh-CN" altLang="en-US" dirty="0">
              <a:solidFill>
                <a:srgbClr val="C00000"/>
              </a:solidFill>
            </a:endParaRPr>
          </a:p>
        </p:txBody>
      </p:sp>
    </p:spTree>
    <p:extLst>
      <p:ext uri="{BB962C8B-B14F-4D97-AF65-F5344CB8AC3E}">
        <p14:creationId xmlns:p14="http://schemas.microsoft.com/office/powerpoint/2010/main" val="36554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A0865-A061-41C8-8436-DA631EA098D6}"/>
              </a:ext>
            </a:extLst>
          </p:cNvPr>
          <p:cNvSpPr>
            <a:spLocks noGrp="1"/>
          </p:cNvSpPr>
          <p:nvPr>
            <p:ph type="title"/>
          </p:nvPr>
        </p:nvSpPr>
        <p:spPr/>
        <p:txBody>
          <a:bodyPr/>
          <a:lstStyle/>
          <a:p>
            <a:r>
              <a:rPr lang="zh-CN" altLang="en-US" dirty="0"/>
              <a:t>堆排序</a:t>
            </a:r>
            <a:r>
              <a:rPr lang="en-US" altLang="zh-CN" dirty="0"/>
              <a:t>(Heap Sort)</a:t>
            </a:r>
            <a:endParaRPr lang="zh-CN" altLang="en-US" dirty="0"/>
          </a:p>
        </p:txBody>
      </p:sp>
      <p:sp>
        <p:nvSpPr>
          <p:cNvPr id="3" name="内容占位符 2">
            <a:extLst>
              <a:ext uri="{FF2B5EF4-FFF2-40B4-BE49-F238E27FC236}">
                <a16:creationId xmlns:a16="http://schemas.microsoft.com/office/drawing/2014/main" id="{F11FBA06-165E-4B4E-B670-9E92B279EB4A}"/>
              </a:ext>
            </a:extLst>
          </p:cNvPr>
          <p:cNvSpPr>
            <a:spLocks noGrp="1"/>
          </p:cNvSpPr>
          <p:nvPr>
            <p:ph idx="1"/>
          </p:nvPr>
        </p:nvSpPr>
        <p:spPr/>
        <p:txBody>
          <a:bodyPr/>
          <a:lstStyle/>
          <a:p>
            <a:pPr marL="457200" indent="-457200">
              <a:buSzPct val="100000"/>
              <a:buFont typeface="+mj-lt"/>
              <a:buAutoNum type="arabicPeriod"/>
            </a:pPr>
            <a:r>
              <a:rPr lang="zh-CN" altLang="en-US" dirty="0"/>
              <a:t>构造堆</a:t>
            </a:r>
            <a:endParaRPr lang="en-US" altLang="zh-CN" dirty="0"/>
          </a:p>
          <a:p>
            <a:pPr marL="457200" indent="-457200">
              <a:buSzPct val="100000"/>
              <a:buFont typeface="+mj-lt"/>
              <a:buAutoNum type="arabicPeriod"/>
            </a:pPr>
            <a:r>
              <a:rPr lang="zh-CN" altLang="en-US" dirty="0"/>
              <a:t>将根的键</a:t>
            </a:r>
            <a:r>
              <a:rPr lang="en-US" altLang="zh-CN" dirty="0"/>
              <a:t>(</a:t>
            </a:r>
            <a:r>
              <a:rPr lang="zh-CN" altLang="en-US" dirty="0"/>
              <a:t>最大值</a:t>
            </a:r>
            <a:r>
              <a:rPr lang="en-US" altLang="zh-CN" dirty="0"/>
              <a:t>)</a:t>
            </a:r>
            <a:r>
              <a:rPr lang="zh-CN" altLang="en-US" dirty="0"/>
              <a:t>与最后一个键交换</a:t>
            </a:r>
            <a:endParaRPr lang="en-US" altLang="zh-CN" dirty="0"/>
          </a:p>
          <a:p>
            <a:pPr marL="457200" indent="-457200">
              <a:buSzPct val="100000"/>
              <a:buFont typeface="+mj-lt"/>
              <a:buAutoNum type="arabicPeriod"/>
            </a:pPr>
            <a:r>
              <a:rPr lang="zh-CN" altLang="en-US" dirty="0"/>
              <a:t>堆规模减一</a:t>
            </a:r>
            <a:r>
              <a:rPr lang="en-US" altLang="zh-CN" dirty="0"/>
              <a:t>(</a:t>
            </a:r>
            <a:r>
              <a:rPr lang="zh-CN" altLang="en-US" dirty="0"/>
              <a:t>减去最后键</a:t>
            </a:r>
            <a:r>
              <a:rPr lang="en-US" altLang="zh-CN" dirty="0"/>
              <a:t>)</a:t>
            </a:r>
          </a:p>
          <a:p>
            <a:pPr marL="457200" indent="-457200">
              <a:buSzPct val="100000"/>
              <a:buFont typeface="+mj-lt"/>
              <a:buAutoNum type="arabicPeriod"/>
            </a:pPr>
            <a:r>
              <a:rPr lang="zh-CN" altLang="en-US" dirty="0"/>
              <a:t>返回 </a:t>
            </a:r>
            <a:r>
              <a:rPr lang="en-US" altLang="zh-CN" dirty="0"/>
              <a:t>1</a:t>
            </a:r>
            <a:r>
              <a:rPr lang="zh-CN" altLang="en-US" dirty="0"/>
              <a:t>，直到堆的规模为 </a:t>
            </a:r>
            <a:r>
              <a:rPr lang="en-US" altLang="zh-CN" dirty="0"/>
              <a:t>1</a:t>
            </a:r>
            <a:endParaRPr lang="zh-CN" altLang="en-US" dirty="0"/>
          </a:p>
        </p:txBody>
      </p:sp>
      <p:sp>
        <p:nvSpPr>
          <p:cNvPr id="4" name="矩形 3">
            <a:extLst>
              <a:ext uri="{FF2B5EF4-FFF2-40B4-BE49-F238E27FC236}">
                <a16:creationId xmlns:a16="http://schemas.microsoft.com/office/drawing/2014/main" id="{76829B28-BC05-4CFC-9F15-8A2817944C7A}"/>
              </a:ext>
            </a:extLst>
          </p:cNvPr>
          <p:cNvSpPr/>
          <p:nvPr/>
        </p:nvSpPr>
        <p:spPr>
          <a:xfrm>
            <a:off x="1093416" y="3573016"/>
            <a:ext cx="5256584" cy="2795958"/>
          </a:xfrm>
          <a:prstGeom prst="rect">
            <a:avLst/>
          </a:prstGeom>
        </p:spPr>
        <p:txBody>
          <a:bodyPr wrap="square">
            <a:spAutoFit/>
          </a:bodyPr>
          <a:lstStyle/>
          <a:p>
            <a:pPr>
              <a:lnSpc>
                <a:spcPct val="150000"/>
              </a:lnSpc>
            </a:pPr>
            <a:r>
              <a:rPr lang="zh-CN" altLang="en-US" b="1" dirty="0">
                <a:solidFill>
                  <a:schemeClr val="bg2"/>
                </a:solidFill>
              </a:rPr>
              <a:t>ALGORITHM</a:t>
            </a:r>
            <a:r>
              <a:rPr lang="zh-CN" altLang="en-US" dirty="0">
                <a:solidFill>
                  <a:schemeClr val="bg2"/>
                </a:solidFill>
              </a:rPr>
              <a:t> Heap</a:t>
            </a:r>
            <a:r>
              <a:rPr lang="en-US" altLang="zh-CN" dirty="0">
                <a:solidFill>
                  <a:schemeClr val="bg2"/>
                </a:solidFill>
              </a:rPr>
              <a:t>Sort</a:t>
            </a:r>
            <a:r>
              <a:rPr lang="zh-CN" altLang="en-US" dirty="0">
                <a:solidFill>
                  <a:schemeClr val="bg2"/>
                </a:solidFill>
              </a:rPr>
              <a:t> ( H[1..n] )</a:t>
            </a:r>
            <a:endParaRPr lang="en-US" altLang="zh-CN" dirty="0">
              <a:solidFill>
                <a:schemeClr val="bg2"/>
              </a:solidFill>
            </a:endParaRPr>
          </a:p>
          <a:p>
            <a:pPr>
              <a:lnSpc>
                <a:spcPct val="150000"/>
              </a:lnSpc>
            </a:pPr>
            <a:r>
              <a:rPr lang="zh-CN" altLang="en-US" dirty="0">
                <a:solidFill>
                  <a:schemeClr val="bg2"/>
                </a:solidFill>
              </a:rPr>
              <a:t>HeapBottomUp( H[1..n] )</a:t>
            </a:r>
          </a:p>
          <a:p>
            <a:pPr>
              <a:lnSpc>
                <a:spcPct val="150000"/>
              </a:lnSpc>
            </a:pPr>
            <a:r>
              <a:rPr lang="zh-CN" altLang="en-US" dirty="0">
                <a:solidFill>
                  <a:schemeClr val="bg2"/>
                </a:solidFill>
              </a:rPr>
              <a:t>for i ← </a:t>
            </a:r>
            <a:r>
              <a:rPr lang="en-US" altLang="zh-CN" dirty="0">
                <a:solidFill>
                  <a:schemeClr val="bg2"/>
                </a:solidFill>
              </a:rPr>
              <a:t>n </a:t>
            </a:r>
            <a:r>
              <a:rPr lang="zh-CN" altLang="en-US" dirty="0">
                <a:solidFill>
                  <a:schemeClr val="bg2"/>
                </a:solidFill>
              </a:rPr>
              <a:t>downto </a:t>
            </a:r>
            <a:r>
              <a:rPr lang="en-US" altLang="zh-CN" dirty="0">
                <a:solidFill>
                  <a:schemeClr val="bg2"/>
                </a:solidFill>
              </a:rPr>
              <a:t>2</a:t>
            </a:r>
            <a:r>
              <a:rPr lang="zh-CN" altLang="en-US" dirty="0">
                <a:solidFill>
                  <a:schemeClr val="bg2"/>
                </a:solidFill>
              </a:rPr>
              <a:t> do</a:t>
            </a:r>
          </a:p>
          <a:p>
            <a:pPr>
              <a:lnSpc>
                <a:spcPct val="150000"/>
              </a:lnSpc>
            </a:pPr>
            <a:r>
              <a:rPr lang="en-US" altLang="zh-CN" dirty="0">
                <a:solidFill>
                  <a:schemeClr val="bg2"/>
                </a:solidFill>
              </a:rPr>
              <a:t>	swap( H[1], H[</a:t>
            </a:r>
            <a:r>
              <a:rPr lang="en-US" altLang="zh-CN" dirty="0" err="1">
                <a:solidFill>
                  <a:schemeClr val="bg2"/>
                </a:solidFill>
              </a:rPr>
              <a:t>i</a:t>
            </a:r>
            <a:r>
              <a:rPr lang="en-US" altLang="zh-CN" dirty="0">
                <a:solidFill>
                  <a:schemeClr val="bg2"/>
                </a:solidFill>
              </a:rPr>
              <a:t>] )</a:t>
            </a:r>
          </a:p>
          <a:p>
            <a:pPr>
              <a:lnSpc>
                <a:spcPct val="150000"/>
              </a:lnSpc>
            </a:pPr>
            <a:r>
              <a:rPr lang="en-US" altLang="zh-CN" dirty="0">
                <a:solidFill>
                  <a:schemeClr val="bg2"/>
                </a:solidFill>
              </a:rPr>
              <a:t>	</a:t>
            </a:r>
            <a:r>
              <a:rPr lang="zh-CN" altLang="en-US" dirty="0">
                <a:solidFill>
                  <a:schemeClr val="bg2"/>
                </a:solidFill>
              </a:rPr>
              <a:t> HeapBottomUp( H[1..</a:t>
            </a:r>
            <a:r>
              <a:rPr lang="en-US" altLang="zh-CN" dirty="0">
                <a:solidFill>
                  <a:schemeClr val="bg2"/>
                </a:solidFill>
              </a:rPr>
              <a:t>i-1</a:t>
            </a:r>
            <a:r>
              <a:rPr lang="zh-CN" altLang="en-US" dirty="0">
                <a:solidFill>
                  <a:schemeClr val="bg2"/>
                </a:solidFill>
              </a:rPr>
              <a:t>] )</a:t>
            </a:r>
          </a:p>
        </p:txBody>
      </p:sp>
      <p:grpSp>
        <p:nvGrpSpPr>
          <p:cNvPr id="9" name="组合 8">
            <a:extLst>
              <a:ext uri="{FF2B5EF4-FFF2-40B4-BE49-F238E27FC236}">
                <a16:creationId xmlns:a16="http://schemas.microsoft.com/office/drawing/2014/main" id="{4E29DEAD-549F-44CD-8A63-D14968E76A3B}"/>
              </a:ext>
            </a:extLst>
          </p:cNvPr>
          <p:cNvGrpSpPr/>
          <p:nvPr/>
        </p:nvGrpSpPr>
        <p:grpSpPr>
          <a:xfrm>
            <a:off x="5764099" y="2423903"/>
            <a:ext cx="6180076" cy="3421851"/>
            <a:chOff x="5782163" y="2327352"/>
            <a:chExt cx="6180076" cy="3421851"/>
          </a:xfrm>
        </p:grpSpPr>
        <p:pic>
          <p:nvPicPr>
            <p:cNvPr id="5" name="图片 4">
              <a:extLst>
                <a:ext uri="{FF2B5EF4-FFF2-40B4-BE49-F238E27FC236}">
                  <a16:creationId xmlns:a16="http://schemas.microsoft.com/office/drawing/2014/main" id="{6FEC4ED8-BF41-4FE2-A701-A95F3C7FAFD5}"/>
                </a:ext>
              </a:extLst>
            </p:cNvPr>
            <p:cNvPicPr>
              <a:picLocks noChangeAspect="1"/>
            </p:cNvPicPr>
            <p:nvPr/>
          </p:nvPicPr>
          <p:blipFill rotWithShape="1">
            <a:blip r:embed="rId2"/>
            <a:srcRect r="19500" b="49276"/>
            <a:stretch/>
          </p:blipFill>
          <p:spPr>
            <a:xfrm>
              <a:off x="5782163" y="2327352"/>
              <a:ext cx="6180076" cy="917982"/>
            </a:xfrm>
            <a:prstGeom prst="rect">
              <a:avLst/>
            </a:prstGeom>
          </p:spPr>
        </p:pic>
        <p:pic>
          <p:nvPicPr>
            <p:cNvPr id="6" name="图片 5">
              <a:extLst>
                <a:ext uri="{FF2B5EF4-FFF2-40B4-BE49-F238E27FC236}">
                  <a16:creationId xmlns:a16="http://schemas.microsoft.com/office/drawing/2014/main" id="{4276ED2B-5DDD-4EBA-ACBD-8EBC7BE946E2}"/>
                </a:ext>
              </a:extLst>
            </p:cNvPr>
            <p:cNvPicPr>
              <a:picLocks noChangeAspect="1"/>
            </p:cNvPicPr>
            <p:nvPr/>
          </p:nvPicPr>
          <p:blipFill rotWithShape="1">
            <a:blip r:embed="rId2"/>
            <a:srcRect l="7180" t="53912" r="64825"/>
            <a:stretch/>
          </p:blipFill>
          <p:spPr>
            <a:xfrm>
              <a:off x="6350000" y="4069452"/>
              <a:ext cx="2149211" cy="834084"/>
            </a:xfrm>
            <a:prstGeom prst="rect">
              <a:avLst/>
            </a:prstGeom>
          </p:spPr>
        </p:pic>
        <p:pic>
          <p:nvPicPr>
            <p:cNvPr id="7" name="图片 6">
              <a:extLst>
                <a:ext uri="{FF2B5EF4-FFF2-40B4-BE49-F238E27FC236}">
                  <a16:creationId xmlns:a16="http://schemas.microsoft.com/office/drawing/2014/main" id="{F70E0BCB-8586-4B09-B0D0-2FA14B9F42C8}"/>
                </a:ext>
              </a:extLst>
            </p:cNvPr>
            <p:cNvPicPr>
              <a:picLocks noChangeAspect="1"/>
            </p:cNvPicPr>
            <p:nvPr/>
          </p:nvPicPr>
          <p:blipFill rotWithShape="1">
            <a:blip r:embed="rId2"/>
            <a:srcRect l="80664" b="49276"/>
            <a:stretch/>
          </p:blipFill>
          <p:spPr>
            <a:xfrm>
              <a:off x="6379136" y="3044738"/>
              <a:ext cx="1484462" cy="917982"/>
            </a:xfrm>
            <a:prstGeom prst="rect">
              <a:avLst/>
            </a:prstGeom>
          </p:spPr>
        </p:pic>
        <p:pic>
          <p:nvPicPr>
            <p:cNvPr id="8" name="图片 7">
              <a:extLst>
                <a:ext uri="{FF2B5EF4-FFF2-40B4-BE49-F238E27FC236}">
                  <a16:creationId xmlns:a16="http://schemas.microsoft.com/office/drawing/2014/main" id="{1F3F988B-6CC2-476B-A477-CF0F21D8F2A7}"/>
                </a:ext>
              </a:extLst>
            </p:cNvPr>
            <p:cNvPicPr>
              <a:picLocks noChangeAspect="1"/>
            </p:cNvPicPr>
            <p:nvPr/>
          </p:nvPicPr>
          <p:blipFill rotWithShape="1">
            <a:blip r:embed="rId2"/>
            <a:srcRect l="35268" t="53912" r="16846"/>
            <a:stretch/>
          </p:blipFill>
          <p:spPr>
            <a:xfrm>
              <a:off x="6400800" y="4915119"/>
              <a:ext cx="3676301" cy="834084"/>
            </a:xfrm>
            <a:prstGeom prst="rect">
              <a:avLst/>
            </a:prstGeom>
          </p:spPr>
        </p:pic>
      </p:grpSp>
      <p:sp>
        <p:nvSpPr>
          <p:cNvPr id="10" name="矩形 9">
            <a:extLst>
              <a:ext uri="{FF2B5EF4-FFF2-40B4-BE49-F238E27FC236}">
                <a16:creationId xmlns:a16="http://schemas.microsoft.com/office/drawing/2014/main" id="{C03E5DF3-0036-41DA-B451-05C97D4887BA}"/>
              </a:ext>
            </a:extLst>
          </p:cNvPr>
          <p:cNvSpPr/>
          <p:nvPr/>
        </p:nvSpPr>
        <p:spPr>
          <a:xfrm>
            <a:off x="5907037" y="5863856"/>
            <a:ext cx="2568332" cy="523220"/>
          </a:xfrm>
          <a:prstGeom prst="rect">
            <a:avLst/>
          </a:prstGeom>
        </p:spPr>
        <p:txBody>
          <a:bodyPr wrap="none">
            <a:spAutoFit/>
          </a:bodyPr>
          <a:lstStyle/>
          <a:p>
            <a:r>
              <a:rPr lang="en-US" altLang="zh-CN" sz="2800" b="1" dirty="0">
                <a:solidFill>
                  <a:srgbClr val="FF0000"/>
                </a:solidFill>
              </a:rPr>
              <a:t>T(n)=</a:t>
            </a:r>
            <a:r>
              <a:rPr lang="el-GR" altLang="zh-CN" sz="2800" b="1" dirty="0">
                <a:solidFill>
                  <a:srgbClr val="FF0000"/>
                </a:solidFill>
                <a:cs typeface="Times New Roman" panose="02020603050405020304" pitchFamily="18" charset="0"/>
              </a:rPr>
              <a:t>Θ</a:t>
            </a:r>
            <a:r>
              <a:rPr lang="en-US" altLang="zh-CN" sz="2800" b="1" dirty="0">
                <a:solidFill>
                  <a:srgbClr val="FF0000"/>
                </a:solidFill>
              </a:rPr>
              <a:t>(</a:t>
            </a:r>
            <a:r>
              <a:rPr lang="en-US" altLang="zh-CN" sz="2800" b="1" i="1" dirty="0">
                <a:solidFill>
                  <a:srgbClr val="FF0000"/>
                </a:solidFill>
              </a:rPr>
              <a:t>n</a:t>
            </a:r>
            <a:r>
              <a:rPr lang="en-US" altLang="zh-CN" sz="2800" b="1" dirty="0">
                <a:solidFill>
                  <a:srgbClr val="FF0000"/>
                </a:solidFill>
              </a:rPr>
              <a:t>log</a:t>
            </a:r>
            <a:r>
              <a:rPr lang="en-US" altLang="zh-CN" sz="2800" b="1" baseline="-25000" dirty="0">
                <a:solidFill>
                  <a:srgbClr val="FF0000"/>
                </a:solidFill>
              </a:rPr>
              <a:t>2</a:t>
            </a:r>
            <a:r>
              <a:rPr lang="en-US" altLang="zh-CN" sz="2800" b="1" i="1" dirty="0">
                <a:solidFill>
                  <a:srgbClr val="FF0000"/>
                </a:solidFill>
              </a:rPr>
              <a:t>n</a:t>
            </a:r>
            <a:r>
              <a:rPr lang="en-US" altLang="zh-CN" sz="2800" b="1" dirty="0">
                <a:solidFill>
                  <a:srgbClr val="FF0000"/>
                </a:solidFill>
              </a:rPr>
              <a:t>)</a:t>
            </a:r>
            <a:endParaRPr lang="zh-CN" altLang="en-US" sz="2800" b="1" dirty="0">
              <a:solidFill>
                <a:srgbClr val="FF0000"/>
              </a:solidFill>
            </a:endParaRPr>
          </a:p>
        </p:txBody>
      </p:sp>
    </p:spTree>
    <p:extLst>
      <p:ext uri="{BB962C8B-B14F-4D97-AF65-F5344CB8AC3E}">
        <p14:creationId xmlns:p14="http://schemas.microsoft.com/office/powerpoint/2010/main" val="11111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8F522B89-1BF0-431F-A7D9-90F00A3B84F9}"/>
              </a:ext>
            </a:extLst>
          </p:cNvPr>
          <p:cNvSpPr>
            <a:spLocks noGrp="1" noChangeArrowheads="1"/>
          </p:cNvSpPr>
          <p:nvPr>
            <p:ph type="title"/>
          </p:nvPr>
        </p:nvSpPr>
        <p:spPr/>
        <p:txBody>
          <a:bodyPr/>
          <a:lstStyle/>
          <a:p>
            <a:pPr eaLnBrk="1" hangingPunct="1"/>
            <a:r>
              <a:rPr lang="zh-CN" altLang="en-US" dirty="0"/>
              <a:t>堆排序</a:t>
            </a:r>
            <a:r>
              <a:rPr lang="en-US" altLang="zh-CN" dirty="0"/>
              <a:t>(Heap Sort)</a:t>
            </a:r>
            <a:endParaRPr lang="zh-CN" altLang="en-US" dirty="0"/>
          </a:p>
        </p:txBody>
      </p:sp>
      <p:sp>
        <p:nvSpPr>
          <p:cNvPr id="58371" name="内容占位符 2">
            <a:extLst>
              <a:ext uri="{FF2B5EF4-FFF2-40B4-BE49-F238E27FC236}">
                <a16:creationId xmlns:a16="http://schemas.microsoft.com/office/drawing/2014/main" id="{6B37A534-63F0-4AED-86DC-E867B14A82F8}"/>
              </a:ext>
            </a:extLst>
          </p:cNvPr>
          <p:cNvSpPr>
            <a:spLocks noGrp="1" noChangeArrowheads="1"/>
          </p:cNvSpPr>
          <p:nvPr>
            <p:ph idx="1"/>
          </p:nvPr>
        </p:nvSpPr>
        <p:spPr>
          <a:xfrm>
            <a:off x="695325" y="1196975"/>
            <a:ext cx="7345363" cy="1944688"/>
          </a:xfrm>
        </p:spPr>
        <p:txBody>
          <a:bodyPr/>
          <a:lstStyle/>
          <a:p>
            <a:pPr eaLnBrk="1" hangingPunct="1"/>
            <a:r>
              <a:rPr lang="zh-CN" altLang="en-US" sz="2800"/>
              <a:t>第一步：构造堆</a:t>
            </a:r>
            <a:endParaRPr lang="en-US" altLang="zh-CN" sz="2800"/>
          </a:p>
          <a:p>
            <a:pPr eaLnBrk="1" hangingPunct="1"/>
            <a:r>
              <a:rPr lang="zh-CN" altLang="en-US" sz="2800"/>
              <a:t>第二步：删除最大键</a:t>
            </a:r>
          </a:p>
        </p:txBody>
      </p:sp>
      <p:pic>
        <p:nvPicPr>
          <p:cNvPr id="58372" name="图片 1">
            <a:extLst>
              <a:ext uri="{FF2B5EF4-FFF2-40B4-BE49-F238E27FC236}">
                <a16:creationId xmlns:a16="http://schemas.microsoft.com/office/drawing/2014/main" id="{7E8AF721-3B44-43C6-8923-52E303D14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138" y="1196975"/>
            <a:ext cx="69850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01F0D22-07B9-4D96-BDF7-7443F29D03F4}"/>
              </a:ext>
            </a:extLst>
          </p:cNvPr>
          <p:cNvSpPr>
            <a:spLocks noGrp="1" noChangeArrowheads="1"/>
          </p:cNvSpPr>
          <p:nvPr>
            <p:ph type="title"/>
          </p:nvPr>
        </p:nvSpPr>
        <p:spPr/>
        <p:txBody>
          <a:bodyPr/>
          <a:lstStyle/>
          <a:p>
            <a:pPr eaLnBrk="1" hangingPunct="1"/>
            <a:r>
              <a:rPr lang="zh-CN" altLang="en-US" dirty="0"/>
              <a:t>霍纳法则</a:t>
            </a:r>
            <a:r>
              <a:rPr lang="en-US" altLang="zh-CN" dirty="0"/>
              <a:t>(Horner</a:t>
            </a:r>
            <a:r>
              <a:rPr lang="en-US" altLang="zh-CN" dirty="0">
                <a:latin typeface="Arial" panose="020B0604020202020204" pitchFamily="34" charset="0"/>
              </a:rPr>
              <a:t>’</a:t>
            </a:r>
            <a:r>
              <a:rPr lang="en-US" altLang="zh-CN" dirty="0"/>
              <a:t>s Rule)</a:t>
            </a:r>
          </a:p>
        </p:txBody>
      </p:sp>
      <p:pic>
        <p:nvPicPr>
          <p:cNvPr id="60420" name="Picture 4">
            <a:extLst>
              <a:ext uri="{FF2B5EF4-FFF2-40B4-BE49-F238E27FC236}">
                <a16:creationId xmlns:a16="http://schemas.microsoft.com/office/drawing/2014/main" id="{395CCEA6-F176-4041-B04E-27858FBA9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3" y="1282700"/>
            <a:ext cx="86407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a:extLst>
              <a:ext uri="{FF2B5EF4-FFF2-40B4-BE49-F238E27FC236}">
                <a16:creationId xmlns:a16="http://schemas.microsoft.com/office/drawing/2014/main" id="{130FFC65-C0D2-4878-AF20-C44030DDD7DE}"/>
              </a:ext>
            </a:extLst>
          </p:cNvPr>
          <p:cNvGrpSpPr>
            <a:grpSpLocks/>
          </p:cNvGrpSpPr>
          <p:nvPr/>
        </p:nvGrpSpPr>
        <p:grpSpPr bwMode="auto">
          <a:xfrm>
            <a:off x="1191657" y="1282700"/>
            <a:ext cx="8504237" cy="762000"/>
            <a:chOff x="373" y="1408"/>
            <a:chExt cx="5357" cy="480"/>
          </a:xfrm>
        </p:grpSpPr>
        <p:pic>
          <p:nvPicPr>
            <p:cNvPr id="60424" name="Picture 5">
              <a:extLst>
                <a:ext uri="{FF2B5EF4-FFF2-40B4-BE49-F238E27FC236}">
                  <a16:creationId xmlns:a16="http://schemas.microsoft.com/office/drawing/2014/main" id="{6BD39C4C-61E0-4107-96D2-830816EA4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 y="1408"/>
              <a:ext cx="5035"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5" name="Text Box 6">
              <a:extLst>
                <a:ext uri="{FF2B5EF4-FFF2-40B4-BE49-F238E27FC236}">
                  <a16:creationId xmlns:a16="http://schemas.microsoft.com/office/drawing/2014/main" id="{628E0827-5DA9-413F-A465-41C603B039CE}"/>
                </a:ext>
              </a:extLst>
            </p:cNvPr>
            <p:cNvSpPr txBox="1">
              <a:spLocks noChangeArrowheads="1"/>
            </p:cNvSpPr>
            <p:nvPr/>
          </p:nvSpPr>
          <p:spPr bwMode="auto">
            <a:xfrm>
              <a:off x="373" y="1408"/>
              <a:ext cx="322"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pPr>
              <a:r>
                <a:rPr kumimoji="0" lang="en-US" altLang="zh-CN" sz="4400" dirty="0">
                  <a:latin typeface="Arial" panose="020B0604020202020204" pitchFamily="34" charset="0"/>
                  <a:ea typeface="宋体" panose="02010600030101010101" pitchFamily="2" charset="-122"/>
                </a:rPr>
                <a:t>=</a:t>
              </a:r>
            </a:p>
          </p:txBody>
        </p:sp>
      </p:grpSp>
      <p:pic>
        <p:nvPicPr>
          <p:cNvPr id="135177" name="Picture 9">
            <a:extLst>
              <a:ext uri="{FF2B5EF4-FFF2-40B4-BE49-F238E27FC236}">
                <a16:creationId xmlns:a16="http://schemas.microsoft.com/office/drawing/2014/main" id="{B8A962D7-2682-4C68-9117-62D813780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0" y="4758314"/>
            <a:ext cx="10971832" cy="183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E9EF33F1-B17E-45E0-A4E6-DCDC05F94D5A}"/>
              </a:ext>
            </a:extLst>
          </p:cNvPr>
          <p:cNvSpPr/>
          <p:nvPr/>
        </p:nvSpPr>
        <p:spPr>
          <a:xfrm>
            <a:off x="1559496" y="2251869"/>
            <a:ext cx="1005403" cy="584775"/>
          </a:xfrm>
          <a:prstGeom prst="rect">
            <a:avLst/>
          </a:prstGeom>
        </p:spPr>
        <p:txBody>
          <a:bodyPr wrap="none">
            <a:spAutoFit/>
          </a:bodyPr>
          <a:lstStyle/>
          <a:p>
            <a:r>
              <a:rPr lang="zh-CN" altLang="en-US" sz="3200" dirty="0">
                <a:solidFill>
                  <a:srgbClr val="C00000"/>
                </a:solidFill>
              </a:rPr>
              <a:t>例：</a:t>
            </a:r>
          </a:p>
        </p:txBody>
      </p:sp>
      <p:grpSp>
        <p:nvGrpSpPr>
          <p:cNvPr id="8" name="组合 7">
            <a:extLst>
              <a:ext uri="{FF2B5EF4-FFF2-40B4-BE49-F238E27FC236}">
                <a16:creationId xmlns:a16="http://schemas.microsoft.com/office/drawing/2014/main" id="{8D8BDE83-16F0-42BF-A6DE-2F6BED8B1057}"/>
              </a:ext>
            </a:extLst>
          </p:cNvPr>
          <p:cNvGrpSpPr/>
          <p:nvPr/>
        </p:nvGrpSpPr>
        <p:grpSpPr>
          <a:xfrm>
            <a:off x="3503712" y="2230749"/>
            <a:ext cx="7686863" cy="2457289"/>
            <a:chOff x="3503712" y="2230749"/>
            <a:chExt cx="7686863" cy="2457289"/>
          </a:xfrm>
        </p:grpSpPr>
        <p:sp>
          <p:nvSpPr>
            <p:cNvPr id="12" name="矩形 11">
              <a:extLst>
                <a:ext uri="{FF2B5EF4-FFF2-40B4-BE49-F238E27FC236}">
                  <a16:creationId xmlns:a16="http://schemas.microsoft.com/office/drawing/2014/main" id="{76B7631A-224C-49BA-8C47-FF2DA3CAF204}"/>
                </a:ext>
              </a:extLst>
            </p:cNvPr>
            <p:cNvSpPr/>
            <p:nvPr/>
          </p:nvSpPr>
          <p:spPr>
            <a:xfrm>
              <a:off x="8665590" y="2921933"/>
              <a:ext cx="2524985" cy="1130246"/>
            </a:xfrm>
            <a:prstGeom prst="rect">
              <a:avLst/>
            </a:prstGeom>
          </p:spPr>
          <p:txBody>
            <a:bodyPr wrap="square">
              <a:spAutoFit/>
            </a:bodyPr>
            <a:lstStyle/>
            <a:p>
              <a:pPr>
                <a:lnSpc>
                  <a:spcPct val="150000"/>
                </a:lnSpc>
              </a:pPr>
              <a:r>
                <a:rPr lang="zh-CN" altLang="en-US" dirty="0">
                  <a:solidFill>
                    <a:srgbClr val="C00000"/>
                  </a:solidFill>
                </a:rPr>
                <a:t>表示方式改变了</a:t>
              </a:r>
              <a:endParaRPr lang="en-US" altLang="zh-CN" dirty="0">
                <a:solidFill>
                  <a:srgbClr val="C00000"/>
                </a:solidFill>
              </a:endParaRPr>
            </a:p>
            <a:p>
              <a:pPr>
                <a:lnSpc>
                  <a:spcPct val="150000"/>
                </a:lnSpc>
              </a:pPr>
              <a:r>
                <a:rPr lang="zh-CN" altLang="en-US" dirty="0">
                  <a:solidFill>
                    <a:srgbClr val="C00000"/>
                  </a:solidFill>
                </a:rPr>
                <a:t>系数顺序没改变</a:t>
              </a:r>
            </a:p>
          </p:txBody>
        </p:sp>
        <p:sp>
          <p:nvSpPr>
            <p:cNvPr id="6" name="矩形 5">
              <a:extLst>
                <a:ext uri="{FF2B5EF4-FFF2-40B4-BE49-F238E27FC236}">
                  <a16:creationId xmlns:a16="http://schemas.microsoft.com/office/drawing/2014/main" id="{29CF0FA8-6A20-4AF3-BEB9-4C4931C58115}"/>
                </a:ext>
              </a:extLst>
            </p:cNvPr>
            <p:cNvSpPr/>
            <p:nvPr/>
          </p:nvSpPr>
          <p:spPr bwMode="auto">
            <a:xfrm>
              <a:off x="3503712" y="2230749"/>
              <a:ext cx="4248472" cy="627014"/>
            </a:xfrm>
            <a:prstGeom prst="rect">
              <a:avLst/>
            </a:prstGeom>
            <a:noFill/>
            <a:ln w="38100" cap="flat" cmpd="sng" algn="ctr">
              <a:solidFill>
                <a:srgbClr val="C00000"/>
              </a:solidFill>
              <a:prstDash val="solid"/>
              <a:round/>
              <a:headEnd type="none" w="sm" len="sm"/>
              <a:tailEnd type="triangl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5" name="矩形 14">
              <a:extLst>
                <a:ext uri="{FF2B5EF4-FFF2-40B4-BE49-F238E27FC236}">
                  <a16:creationId xmlns:a16="http://schemas.microsoft.com/office/drawing/2014/main" id="{E8E3E0DA-AA9B-4F88-9C3D-99AC4D95F1B2}"/>
                </a:ext>
              </a:extLst>
            </p:cNvPr>
            <p:cNvSpPr/>
            <p:nvPr/>
          </p:nvSpPr>
          <p:spPr bwMode="auto">
            <a:xfrm>
              <a:off x="3575720" y="4061024"/>
              <a:ext cx="4182090" cy="627014"/>
            </a:xfrm>
            <a:prstGeom prst="rect">
              <a:avLst/>
            </a:prstGeom>
            <a:noFill/>
            <a:ln w="38100" cap="flat" cmpd="sng" algn="ctr">
              <a:solidFill>
                <a:srgbClr val="C00000"/>
              </a:solidFill>
              <a:prstDash val="solid"/>
              <a:round/>
              <a:headEnd type="none" w="sm" len="sm"/>
              <a:tailEnd type="triangl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7" name="右大括号 6">
              <a:extLst>
                <a:ext uri="{FF2B5EF4-FFF2-40B4-BE49-F238E27FC236}">
                  <a16:creationId xmlns:a16="http://schemas.microsoft.com/office/drawing/2014/main" id="{5D0BBCBD-DC4B-413E-A0B0-52B7EB9600DF}"/>
                </a:ext>
              </a:extLst>
            </p:cNvPr>
            <p:cNvSpPr/>
            <p:nvPr/>
          </p:nvSpPr>
          <p:spPr bwMode="auto">
            <a:xfrm>
              <a:off x="7752184" y="2492896"/>
              <a:ext cx="913407" cy="2016224"/>
            </a:xfrm>
            <a:prstGeom prst="rightBrace">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sp>
        <p:nvSpPr>
          <p:cNvPr id="3" name="矩形 2">
            <a:extLst>
              <a:ext uri="{FF2B5EF4-FFF2-40B4-BE49-F238E27FC236}">
                <a16:creationId xmlns:a16="http://schemas.microsoft.com/office/drawing/2014/main" id="{105EC2FA-F61F-4B3B-BD60-BCE1E6481003}"/>
              </a:ext>
            </a:extLst>
          </p:cNvPr>
          <p:cNvSpPr/>
          <p:nvPr/>
        </p:nvSpPr>
        <p:spPr>
          <a:xfrm>
            <a:off x="2592264" y="2099686"/>
            <a:ext cx="5040560" cy="2600199"/>
          </a:xfrm>
          <a:prstGeom prst="rect">
            <a:avLst/>
          </a:prstGeom>
        </p:spPr>
        <p:txBody>
          <a:bodyPr wrap="square">
            <a:spAutoFit/>
          </a:bodyPr>
          <a:lstStyle/>
          <a:p>
            <a:pPr>
              <a:lnSpc>
                <a:spcPct val="150000"/>
              </a:lnSpc>
            </a:pPr>
            <a:r>
              <a:rPr lang="zh-CN" altLang="en-US" sz="2800" i="1" dirty="0">
                <a:solidFill>
                  <a:schemeClr val="bg2"/>
                </a:solidFill>
              </a:rPr>
              <a:t>p</a:t>
            </a:r>
            <a:r>
              <a:rPr lang="zh-CN" altLang="en-US" sz="2800" dirty="0">
                <a:solidFill>
                  <a:schemeClr val="bg2"/>
                </a:solidFill>
              </a:rPr>
              <a:t>(x)= 2x</a:t>
            </a:r>
            <a:r>
              <a:rPr lang="zh-CN" altLang="en-US" sz="2800" baseline="30000" dirty="0">
                <a:solidFill>
                  <a:schemeClr val="bg2"/>
                </a:solidFill>
              </a:rPr>
              <a:t>4</a:t>
            </a:r>
            <a:r>
              <a:rPr lang="zh-CN" altLang="en-US" sz="2800" dirty="0">
                <a:solidFill>
                  <a:schemeClr val="bg2"/>
                </a:solidFill>
              </a:rPr>
              <a:t> − x</a:t>
            </a:r>
            <a:r>
              <a:rPr lang="zh-CN" altLang="en-US" sz="2800" baseline="30000" dirty="0">
                <a:solidFill>
                  <a:schemeClr val="bg2"/>
                </a:solidFill>
              </a:rPr>
              <a:t>3</a:t>
            </a:r>
            <a:r>
              <a:rPr lang="zh-CN" altLang="en-US" sz="2800" dirty="0">
                <a:solidFill>
                  <a:schemeClr val="bg2"/>
                </a:solidFill>
              </a:rPr>
              <a:t> + 3x</a:t>
            </a:r>
            <a:r>
              <a:rPr lang="zh-CN" altLang="en-US" sz="2800" baseline="30000" dirty="0">
                <a:solidFill>
                  <a:schemeClr val="bg2"/>
                </a:solidFill>
              </a:rPr>
              <a:t>2</a:t>
            </a:r>
            <a:r>
              <a:rPr lang="zh-CN" altLang="en-US" sz="2800" dirty="0">
                <a:solidFill>
                  <a:schemeClr val="bg2"/>
                </a:solidFill>
              </a:rPr>
              <a:t> + x − 5</a:t>
            </a:r>
          </a:p>
          <a:p>
            <a:pPr>
              <a:lnSpc>
                <a:spcPct val="150000"/>
              </a:lnSpc>
            </a:pPr>
            <a:r>
              <a:rPr lang="en-US" altLang="zh-CN" sz="2800" dirty="0">
                <a:solidFill>
                  <a:schemeClr val="bg2"/>
                </a:solidFill>
              </a:rPr>
              <a:t>       </a:t>
            </a:r>
            <a:r>
              <a:rPr lang="zh-CN" altLang="en-US" sz="2800" dirty="0">
                <a:solidFill>
                  <a:schemeClr val="bg2"/>
                </a:solidFill>
              </a:rPr>
              <a:t>= x(2x</a:t>
            </a:r>
            <a:r>
              <a:rPr lang="zh-CN" altLang="en-US" sz="2800" baseline="30000" dirty="0">
                <a:solidFill>
                  <a:schemeClr val="bg2"/>
                </a:solidFill>
              </a:rPr>
              <a:t>3</a:t>
            </a:r>
            <a:r>
              <a:rPr lang="zh-CN" altLang="en-US" sz="2800" dirty="0">
                <a:solidFill>
                  <a:schemeClr val="bg2"/>
                </a:solidFill>
              </a:rPr>
              <a:t> − x</a:t>
            </a:r>
            <a:r>
              <a:rPr lang="zh-CN" altLang="en-US" sz="2800" baseline="30000" dirty="0">
                <a:solidFill>
                  <a:schemeClr val="bg2"/>
                </a:solidFill>
              </a:rPr>
              <a:t>2</a:t>
            </a:r>
            <a:r>
              <a:rPr lang="zh-CN" altLang="en-US" sz="2800" dirty="0">
                <a:solidFill>
                  <a:schemeClr val="bg2"/>
                </a:solidFill>
              </a:rPr>
              <a:t> + 3x + 1) − 5</a:t>
            </a:r>
          </a:p>
          <a:p>
            <a:pPr>
              <a:lnSpc>
                <a:spcPct val="150000"/>
              </a:lnSpc>
            </a:pPr>
            <a:r>
              <a:rPr lang="zh-CN" altLang="en-US" sz="2800" dirty="0">
                <a:solidFill>
                  <a:schemeClr val="bg2"/>
                </a:solidFill>
              </a:rPr>
              <a:t>       = x(x(2x</a:t>
            </a:r>
            <a:r>
              <a:rPr lang="zh-CN" altLang="en-US" sz="2800" baseline="30000" dirty="0">
                <a:solidFill>
                  <a:schemeClr val="bg2"/>
                </a:solidFill>
              </a:rPr>
              <a:t>2</a:t>
            </a:r>
            <a:r>
              <a:rPr lang="zh-CN" altLang="en-US" sz="2800" dirty="0">
                <a:solidFill>
                  <a:schemeClr val="bg2"/>
                </a:solidFill>
              </a:rPr>
              <a:t> − x + 3) + 1) − 5</a:t>
            </a:r>
          </a:p>
          <a:p>
            <a:pPr>
              <a:lnSpc>
                <a:spcPct val="150000"/>
              </a:lnSpc>
            </a:pPr>
            <a:r>
              <a:rPr lang="zh-CN" altLang="en-US" sz="2800" dirty="0">
                <a:solidFill>
                  <a:schemeClr val="bg2"/>
                </a:solidFill>
              </a:rPr>
              <a:t>       = x(x(x(2x − 1) + 3) + 1) − 5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5177"/>
                                        </p:tgtEl>
                                        <p:attrNameLst>
                                          <p:attrName>style.visibility</p:attrName>
                                        </p:attrNameLst>
                                      </p:cBhvr>
                                      <p:to>
                                        <p:strVal val="visible"/>
                                      </p:to>
                                    </p:set>
                                    <p:animEffect transition="in" filter="blinds(horizontal)">
                                      <p:cBhvr>
                                        <p:cTn id="12" dur="500"/>
                                        <p:tgtEl>
                                          <p:spTgt spid="13517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E556C8D-3571-4F11-9A44-19C2EC4A4436}"/>
              </a:ext>
            </a:extLst>
          </p:cNvPr>
          <p:cNvSpPr>
            <a:spLocks noGrp="1" noChangeArrowheads="1"/>
          </p:cNvSpPr>
          <p:nvPr>
            <p:ph type="title"/>
          </p:nvPr>
        </p:nvSpPr>
        <p:spPr/>
        <p:txBody>
          <a:bodyPr/>
          <a:lstStyle/>
          <a:p>
            <a:pPr eaLnBrk="1" hangingPunct="1"/>
            <a:r>
              <a:rPr lang="zh-CN" altLang="en-US" dirty="0"/>
              <a:t>霍纳法则</a:t>
            </a:r>
            <a:r>
              <a:rPr lang="en-US" altLang="zh-CN" dirty="0"/>
              <a:t>(Horner</a:t>
            </a:r>
            <a:r>
              <a:rPr lang="en-US" altLang="zh-CN" dirty="0">
                <a:latin typeface="Arial" panose="020B0604020202020204" pitchFamily="34" charset="0"/>
              </a:rPr>
              <a:t>’</a:t>
            </a:r>
            <a:r>
              <a:rPr lang="en-US" altLang="zh-CN" dirty="0"/>
              <a:t>s Rule)</a:t>
            </a:r>
          </a:p>
        </p:txBody>
      </p:sp>
      <p:pic>
        <p:nvPicPr>
          <p:cNvPr id="137223" name="Picture 7">
            <a:extLst>
              <a:ext uri="{FF2B5EF4-FFF2-40B4-BE49-F238E27FC236}">
                <a16:creationId xmlns:a16="http://schemas.microsoft.com/office/drawing/2014/main" id="{CB825B73-9220-408A-90CF-527016ACE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570" y="4365104"/>
            <a:ext cx="38163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62A312A1-9AFB-4920-B93C-456242284F3E}"/>
              </a:ext>
            </a:extLst>
          </p:cNvPr>
          <p:cNvGrpSpPr/>
          <p:nvPr/>
        </p:nvGrpSpPr>
        <p:grpSpPr>
          <a:xfrm>
            <a:off x="5258067" y="1347689"/>
            <a:ext cx="6526565" cy="4457952"/>
            <a:chOff x="5258067" y="1347689"/>
            <a:chExt cx="6526565" cy="4457952"/>
          </a:xfrm>
        </p:grpSpPr>
        <p:sp>
          <p:nvSpPr>
            <p:cNvPr id="5" name="Text Box 4">
              <a:extLst>
                <a:ext uri="{FF2B5EF4-FFF2-40B4-BE49-F238E27FC236}">
                  <a16:creationId xmlns:a16="http://schemas.microsoft.com/office/drawing/2014/main" id="{D925F84B-C962-4BF3-BDE8-EC33DA28F787}"/>
                </a:ext>
              </a:extLst>
            </p:cNvPr>
            <p:cNvSpPr txBox="1">
              <a:spLocks noChangeArrowheads="1"/>
            </p:cNvSpPr>
            <p:nvPr/>
          </p:nvSpPr>
          <p:spPr bwMode="auto">
            <a:xfrm>
              <a:off x="7351358" y="1347689"/>
              <a:ext cx="4433274" cy="4457952"/>
            </a:xfrm>
            <a:prstGeom prst="rect">
              <a:avLst/>
            </a:prstGeom>
            <a:noFill/>
            <a:ln w="12700">
              <a:noFill/>
              <a:miter lim="800000"/>
              <a:headEnd type="none" w="sm" len="sm"/>
              <a:tailEnd type="none" w="sm" len="sm"/>
            </a:ln>
            <a:effectLst/>
          </p:spPr>
          <p:txBody>
            <a:bodyPr wrap="square">
              <a:spAutoFit/>
            </a:bodyPr>
            <a:lstStyle/>
            <a:p>
              <a:pPr>
                <a:lnSpc>
                  <a:spcPct val="150000"/>
                </a:lnSpc>
                <a:defRPr/>
              </a:pPr>
              <a:r>
                <a:rPr kumimoji="1" lang="en-US" altLang="zh-CN" b="1" dirty="0">
                  <a:solidFill>
                    <a:schemeClr val="accent6">
                      <a:lumMod val="75000"/>
                    </a:schemeClr>
                  </a:solidFill>
                  <a:effectLst>
                    <a:outerShdw blurRad="38100" dist="38100" dir="2700000" algn="tl">
                      <a:srgbClr val="C0C0C0"/>
                    </a:outerShdw>
                  </a:effectLst>
                  <a:ea typeface="宋体" charset="-122"/>
                </a:rPr>
                <a:t>//</a:t>
              </a:r>
              <a:r>
                <a:rPr kumimoji="1" lang="zh-CN" altLang="en-US" b="1" dirty="0">
                  <a:solidFill>
                    <a:schemeClr val="accent6">
                      <a:lumMod val="75000"/>
                    </a:schemeClr>
                  </a:solidFill>
                  <a:effectLst>
                    <a:outerShdw blurRad="38100" dist="38100" dir="2700000" algn="tl">
                      <a:srgbClr val="C0C0C0"/>
                    </a:outerShdw>
                  </a:effectLst>
                  <a:ea typeface="宋体" charset="-122"/>
                </a:rPr>
                <a:t>左</a:t>
              </a:r>
              <a:r>
                <a:rPr kumimoji="1" lang="en-US" altLang="zh-CN" b="1" dirty="0">
                  <a:solidFill>
                    <a:schemeClr val="accent6">
                      <a:lumMod val="75000"/>
                    </a:schemeClr>
                  </a:solidFill>
                  <a:effectLst>
                    <a:outerShdw blurRad="38100" dist="38100" dir="2700000" algn="tl">
                      <a:srgbClr val="C0C0C0"/>
                    </a:outerShdw>
                  </a:effectLst>
                  <a:ea typeface="宋体" charset="-122"/>
                  <a:sym typeface="Wingdings" panose="05000000000000000000" pitchFamily="2" charset="2"/>
                </a:rPr>
                <a:t></a:t>
              </a:r>
              <a:r>
                <a:rPr kumimoji="1" lang="zh-CN" altLang="en-US" b="1" dirty="0">
                  <a:solidFill>
                    <a:schemeClr val="accent6">
                      <a:lumMod val="75000"/>
                    </a:schemeClr>
                  </a:solidFill>
                  <a:effectLst>
                    <a:outerShdw blurRad="38100" dist="38100" dir="2700000" algn="tl">
                      <a:srgbClr val="C0C0C0"/>
                    </a:outerShdw>
                  </a:effectLst>
                  <a:ea typeface="宋体" charset="-122"/>
                  <a:sym typeface="Wingdings" panose="05000000000000000000" pitchFamily="2" charset="2"/>
                </a:rPr>
                <a:t>右直接</a:t>
              </a:r>
              <a:r>
                <a:rPr kumimoji="1" lang="zh-CN" altLang="en-US" b="1" dirty="0">
                  <a:solidFill>
                    <a:schemeClr val="accent6">
                      <a:lumMod val="75000"/>
                    </a:schemeClr>
                  </a:solidFill>
                  <a:effectLst>
                    <a:outerShdw blurRad="38100" dist="38100" dir="2700000" algn="tl">
                      <a:srgbClr val="C0C0C0"/>
                    </a:outerShdw>
                  </a:effectLst>
                  <a:ea typeface="宋体" charset="-122"/>
                </a:rPr>
                <a:t>计算</a:t>
              </a:r>
              <a:endParaRPr kumimoji="1" lang="en-US" altLang="zh-CN" b="1" dirty="0">
                <a:solidFill>
                  <a:schemeClr val="accent6">
                    <a:lumMod val="75000"/>
                  </a:schemeClr>
                </a:solidFill>
                <a:effectLst>
                  <a:outerShdw blurRad="38100" dist="38100" dir="2700000" algn="tl">
                    <a:srgbClr val="C0C0C0"/>
                  </a:outerShdw>
                </a:effectLst>
                <a:ea typeface="宋体" charset="-122"/>
              </a:endParaRPr>
            </a:p>
            <a:p>
              <a:pPr>
                <a:lnSpc>
                  <a:spcPct val="150000"/>
                </a:lnSpc>
                <a:defRPr/>
              </a:pPr>
              <a:r>
                <a:rPr kumimoji="1" lang="en-US" altLang="zh-CN" i="1" dirty="0">
                  <a:solidFill>
                    <a:schemeClr val="bg2"/>
                  </a:solidFill>
                  <a:effectLst>
                    <a:outerShdw blurRad="38100" dist="38100" dir="2700000" algn="tl">
                      <a:srgbClr val="C0C0C0"/>
                    </a:outerShdw>
                  </a:effectLst>
                  <a:ea typeface="宋体" charset="-122"/>
                </a:rPr>
                <a:t>p</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a typeface="宋体" charset="-122"/>
                </a:rPr>
                <a:t> </a:t>
              </a:r>
              <a:r>
                <a:rPr kumimoji="1" lang="en-US" altLang="zh-CN" dirty="0">
                  <a:solidFill>
                    <a:schemeClr val="bg2"/>
                  </a:solidFill>
                  <a:effectLst>
                    <a:outerShdw blurRad="38100" dist="38100" dir="2700000" algn="tl">
                      <a:srgbClr val="C0C0C0"/>
                    </a:outerShdw>
                  </a:effectLst>
                  <a:ea typeface="宋体" charset="-122"/>
                </a:rPr>
                <a:t>0</a:t>
              </a:r>
            </a:p>
            <a:p>
              <a:pPr>
                <a:lnSpc>
                  <a:spcPct val="150000"/>
                </a:lnSpc>
                <a:defRPr/>
              </a:pPr>
              <a:r>
                <a:rPr kumimoji="1" lang="en-US" altLang="zh-CN" b="1" dirty="0">
                  <a:solidFill>
                    <a:schemeClr val="bg2"/>
                  </a:solidFill>
                  <a:effectLst>
                    <a:outerShdw blurRad="38100" dist="38100" dir="2700000" algn="tl">
                      <a:srgbClr val="C0C0C0"/>
                    </a:outerShdw>
                  </a:effectLst>
                  <a:ea typeface="宋体" charset="-122"/>
                </a:rPr>
                <a:t>for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err="1">
                  <a:solidFill>
                    <a:schemeClr val="bg2"/>
                  </a:solidFill>
                  <a:effectLst>
                    <a:outerShdw blurRad="38100" dist="38100" dir="2700000" algn="tl">
                      <a:srgbClr val="C0C0C0"/>
                    </a:outerShdw>
                  </a:effectLst>
                  <a:ea typeface="宋体" charset="-122"/>
                </a:rPr>
                <a:t>i</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n</a:t>
              </a:r>
              <a:r>
                <a:rPr kumimoji="1" lang="en-US" altLang="zh-CN" dirty="0">
                  <a:solidFill>
                    <a:schemeClr val="bg2"/>
                  </a:solidFill>
                  <a:effectLst>
                    <a:outerShdw blurRad="38100" dist="38100" dir="2700000" algn="tl">
                      <a:srgbClr val="C0C0C0"/>
                    </a:outerShdw>
                  </a:effectLst>
                  <a:ea typeface="宋体" charset="-122"/>
                </a:rPr>
                <a:t> </a:t>
              </a:r>
              <a:r>
                <a:rPr kumimoji="1" lang="en-US" altLang="zh-CN" b="1" dirty="0" err="1">
                  <a:solidFill>
                    <a:schemeClr val="bg2"/>
                  </a:solidFill>
                  <a:effectLst>
                    <a:outerShdw blurRad="38100" dist="38100" dir="2700000" algn="tl">
                      <a:srgbClr val="C0C0C0"/>
                    </a:outerShdw>
                  </a:effectLst>
                  <a:ea typeface="宋体" charset="-122"/>
                </a:rPr>
                <a:t>downto</a:t>
              </a:r>
              <a:r>
                <a:rPr kumimoji="1" lang="en-US" altLang="zh-CN" dirty="0">
                  <a:solidFill>
                    <a:schemeClr val="bg2"/>
                  </a:solidFill>
                  <a:effectLst>
                    <a:outerShdw blurRad="38100" dist="38100" dir="2700000" algn="tl">
                      <a:srgbClr val="C0C0C0"/>
                    </a:outerShdw>
                  </a:effectLst>
                  <a:ea typeface="宋体" charset="-122"/>
                </a:rPr>
                <a:t> 0 </a:t>
              </a:r>
              <a:r>
                <a:rPr kumimoji="1" lang="en-US" altLang="zh-CN" b="1" dirty="0">
                  <a:solidFill>
                    <a:schemeClr val="bg2"/>
                  </a:solidFill>
                  <a:effectLst>
                    <a:outerShdw blurRad="38100" dist="38100" dir="2700000" algn="tl">
                      <a:srgbClr val="C0C0C0"/>
                    </a:outerShdw>
                  </a:effectLst>
                  <a:ea typeface="宋体" charset="-122"/>
                </a:rPr>
                <a:t>do</a:t>
              </a:r>
            </a:p>
            <a:p>
              <a:pPr>
                <a:lnSpc>
                  <a:spcPct val="150000"/>
                </a:lnSpc>
                <a:defRPr/>
              </a:pP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power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1</a:t>
              </a:r>
            </a:p>
            <a:p>
              <a:pPr marL="114300" lvl="1" indent="342900">
                <a:lnSpc>
                  <a:spcPct val="150000"/>
                </a:lnSpc>
                <a:defRPr/>
              </a:pPr>
              <a:r>
                <a:rPr kumimoji="1" lang="en-US" altLang="zh-CN" b="1" dirty="0">
                  <a:solidFill>
                    <a:schemeClr val="bg2"/>
                  </a:solidFill>
                  <a:effectLst>
                    <a:outerShdw blurRad="38100" dist="38100" dir="2700000" algn="tl">
                      <a:srgbClr val="C0C0C0"/>
                    </a:outerShdw>
                  </a:effectLst>
                  <a:ea typeface="宋体" charset="-122"/>
                </a:rPr>
                <a:t>for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j</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1 </a:t>
              </a:r>
              <a:r>
                <a:rPr kumimoji="1" lang="en-US" altLang="zh-CN" b="1" dirty="0">
                  <a:solidFill>
                    <a:schemeClr val="bg2"/>
                  </a:solidFill>
                  <a:effectLst>
                    <a:outerShdw blurRad="38100" dist="38100" dir="2700000" algn="tl">
                      <a:srgbClr val="C0C0C0"/>
                    </a:outerShdw>
                  </a:effectLst>
                  <a:ea typeface="宋体" charset="-122"/>
                </a:rPr>
                <a:t>to</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err="1">
                  <a:solidFill>
                    <a:schemeClr val="bg2"/>
                  </a:solidFill>
                  <a:effectLst>
                    <a:outerShdw blurRad="38100" dist="38100" dir="2700000" algn="tl">
                      <a:srgbClr val="C0C0C0"/>
                    </a:outerShdw>
                  </a:effectLst>
                  <a:ea typeface="宋体" charset="-122"/>
                </a:rPr>
                <a:t>i</a:t>
              </a:r>
              <a:r>
                <a:rPr kumimoji="1" lang="en-US" altLang="zh-CN" dirty="0">
                  <a:solidFill>
                    <a:schemeClr val="bg2"/>
                  </a:solidFill>
                  <a:effectLst>
                    <a:outerShdw blurRad="38100" dist="38100" dir="2700000" algn="tl">
                      <a:srgbClr val="C0C0C0"/>
                    </a:outerShdw>
                  </a:effectLst>
                  <a:ea typeface="宋体" charset="-122"/>
                </a:rPr>
                <a:t> </a:t>
              </a:r>
              <a:r>
                <a:rPr kumimoji="1" lang="en-US" altLang="zh-CN" b="1" dirty="0">
                  <a:solidFill>
                    <a:schemeClr val="bg2"/>
                  </a:solidFill>
                  <a:effectLst>
                    <a:outerShdw blurRad="38100" dist="38100" dir="2700000" algn="tl">
                      <a:srgbClr val="C0C0C0"/>
                    </a:outerShdw>
                  </a:effectLst>
                  <a:ea typeface="宋体" charset="-122"/>
                </a:rPr>
                <a:t>do</a:t>
              </a:r>
            </a:p>
            <a:p>
              <a:pPr marL="114300" lvl="1" indent="342900">
                <a:lnSpc>
                  <a:spcPct val="150000"/>
                </a:lnSpc>
                <a:defRPr/>
              </a:pP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power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power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a typeface="宋体" charset="-122"/>
                </a:rPr>
                <a:t> </a:t>
              </a:r>
              <a:r>
                <a:rPr kumimoji="1" lang="en-US" altLang="zh-CN" i="1" dirty="0">
                  <a:solidFill>
                    <a:schemeClr val="bg2"/>
                  </a:solidFill>
                  <a:effectLst>
                    <a:outerShdw blurRad="38100" dist="38100" dir="2700000" algn="tl">
                      <a:srgbClr val="C0C0C0"/>
                    </a:outerShdw>
                  </a:effectLst>
                  <a:ea typeface="宋体" charset="-122"/>
                </a:rPr>
                <a:t>x</a:t>
              </a:r>
            </a:p>
            <a:p>
              <a:pPr marL="114300" lvl="1" indent="342900">
                <a:lnSpc>
                  <a:spcPct val="150000"/>
                </a:lnSpc>
                <a:defRPr/>
              </a:pPr>
              <a:r>
                <a:rPr kumimoji="1" lang="en-US" altLang="zh-CN" i="1" dirty="0">
                  <a:solidFill>
                    <a:schemeClr val="bg2"/>
                  </a:solidFill>
                  <a:effectLst>
                    <a:outerShdw blurRad="38100" dist="38100" dir="2700000" algn="tl">
                      <a:srgbClr val="C0C0C0"/>
                    </a:outerShdw>
                  </a:effectLst>
                  <a:ea typeface="宋体" charset="-122"/>
                </a:rPr>
                <a:t>p</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a typeface="宋体" charset="-122"/>
                </a:rPr>
                <a:t> </a:t>
              </a:r>
              <a:r>
                <a:rPr kumimoji="1" lang="en-US" altLang="zh-CN" i="1" dirty="0">
                  <a:solidFill>
                    <a:schemeClr val="bg2"/>
                  </a:solidFill>
                  <a:effectLst>
                    <a:outerShdw blurRad="38100" dist="38100" dir="2700000" algn="tl">
                      <a:srgbClr val="C0C0C0"/>
                    </a:outerShdw>
                  </a:effectLst>
                  <a:ea typeface="宋体" charset="-122"/>
                </a:rPr>
                <a:t>p</a:t>
              </a:r>
              <a:r>
                <a:rPr kumimoji="1" lang="en-US" altLang="zh-CN" dirty="0">
                  <a:solidFill>
                    <a:schemeClr val="bg2"/>
                  </a:solidFill>
                  <a:effectLst>
                    <a:outerShdw blurRad="38100" dist="38100" dir="2700000" algn="tl">
                      <a:srgbClr val="C0C0C0"/>
                    </a:outerShdw>
                  </a:effectLst>
                  <a:ea typeface="宋体" charset="-122"/>
                </a:rPr>
                <a:t> + </a:t>
              </a:r>
              <a:r>
                <a:rPr kumimoji="1" lang="en-US" altLang="zh-CN" i="1" dirty="0">
                  <a:solidFill>
                    <a:schemeClr val="bg2"/>
                  </a:solidFill>
                  <a:effectLst>
                    <a:outerShdw blurRad="38100" dist="38100" dir="2700000" algn="tl">
                      <a:srgbClr val="C0C0C0"/>
                    </a:outerShdw>
                  </a:effectLst>
                  <a:ea typeface="宋体" charset="-122"/>
                </a:rPr>
                <a:t>a</a:t>
              </a:r>
              <a:r>
                <a:rPr kumimoji="1" lang="en-US" altLang="zh-CN" dirty="0">
                  <a:solidFill>
                    <a:schemeClr val="bg2"/>
                  </a:solidFill>
                  <a:effectLst>
                    <a:outerShdw blurRad="38100" dist="38100" dir="2700000" algn="tl">
                      <a:srgbClr val="C0C0C0"/>
                    </a:outerShdw>
                  </a:effectLst>
                  <a:ea typeface="宋体" charset="-122"/>
                </a:rPr>
                <a:t>[</a:t>
              </a:r>
              <a:r>
                <a:rPr kumimoji="1" lang="en-US" altLang="zh-CN" i="1" dirty="0" err="1">
                  <a:solidFill>
                    <a:schemeClr val="bg2"/>
                  </a:solidFill>
                  <a:effectLst>
                    <a:outerShdw blurRad="38100" dist="38100" dir="2700000" algn="tl">
                      <a:srgbClr val="C0C0C0"/>
                    </a:outerShdw>
                  </a:effectLst>
                  <a:ea typeface="宋体" charset="-122"/>
                </a:rPr>
                <a:t>i</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power</a:t>
              </a:r>
            </a:p>
            <a:p>
              <a:pPr>
                <a:lnSpc>
                  <a:spcPct val="150000"/>
                </a:lnSpc>
                <a:defRPr/>
              </a:pPr>
              <a:r>
                <a:rPr kumimoji="1" lang="en-US" altLang="zh-CN" i="1" dirty="0">
                  <a:solidFill>
                    <a:schemeClr val="bg2"/>
                  </a:solidFill>
                  <a:effectLst>
                    <a:outerShdw blurRad="38100" dist="38100" dir="2700000" algn="tl">
                      <a:srgbClr val="C0C0C0"/>
                    </a:outerShdw>
                  </a:effectLst>
                  <a:ea typeface="宋体" charset="-122"/>
                </a:rPr>
                <a:t>return p</a:t>
              </a:r>
            </a:p>
          </p:txBody>
        </p:sp>
        <p:sp>
          <p:nvSpPr>
            <p:cNvPr id="6" name="矩形 5">
              <a:extLst>
                <a:ext uri="{FF2B5EF4-FFF2-40B4-BE49-F238E27FC236}">
                  <a16:creationId xmlns:a16="http://schemas.microsoft.com/office/drawing/2014/main" id="{85019E63-3F99-4131-B7AE-462118E3CD2D}"/>
                </a:ext>
              </a:extLst>
            </p:cNvPr>
            <p:cNvSpPr/>
            <p:nvPr/>
          </p:nvSpPr>
          <p:spPr>
            <a:xfrm>
              <a:off x="5258067" y="2689650"/>
              <a:ext cx="1125965" cy="707886"/>
            </a:xfrm>
            <a:prstGeom prst="rect">
              <a:avLst/>
            </a:prstGeom>
          </p:spPr>
          <p:txBody>
            <a:bodyPr wrap="square">
              <a:spAutoFit/>
            </a:bodyPr>
            <a:lstStyle/>
            <a:p>
              <a:pPr algn="ctr"/>
              <a:r>
                <a:rPr lang="en-US" altLang="zh-CN" sz="4000" dirty="0">
                  <a:solidFill>
                    <a:srgbClr val="C00000"/>
                  </a:solidFill>
                </a:rPr>
                <a:t>v. s.</a:t>
              </a:r>
              <a:endParaRPr lang="zh-CN" altLang="en-US" sz="4000" dirty="0">
                <a:solidFill>
                  <a:srgbClr val="C00000"/>
                </a:solidFill>
              </a:endParaRPr>
            </a:p>
          </p:txBody>
        </p:sp>
      </p:grpSp>
      <p:sp>
        <p:nvSpPr>
          <p:cNvPr id="7" name="Text Box 4">
            <a:extLst>
              <a:ext uri="{FF2B5EF4-FFF2-40B4-BE49-F238E27FC236}">
                <a16:creationId xmlns:a16="http://schemas.microsoft.com/office/drawing/2014/main" id="{CE5BCB9B-B52A-4B47-94EF-ACE5F4C5F160}"/>
              </a:ext>
            </a:extLst>
          </p:cNvPr>
          <p:cNvSpPr txBox="1">
            <a:spLocks noChangeArrowheads="1"/>
          </p:cNvSpPr>
          <p:nvPr/>
        </p:nvSpPr>
        <p:spPr bwMode="auto">
          <a:xfrm>
            <a:off x="886570" y="1347689"/>
            <a:ext cx="4536504" cy="2795958"/>
          </a:xfrm>
          <a:prstGeom prst="rect">
            <a:avLst/>
          </a:prstGeom>
          <a:noFill/>
          <a:ln w="12700">
            <a:noFill/>
            <a:miter lim="800000"/>
            <a:headEnd type="none" w="sm" len="sm"/>
            <a:tailEnd type="none" w="sm" len="sm"/>
          </a:ln>
          <a:effectLst/>
        </p:spPr>
        <p:txBody>
          <a:bodyPr wrap="square">
            <a:spAutoFit/>
          </a:bodyPr>
          <a:lstStyle/>
          <a:p>
            <a:pPr>
              <a:lnSpc>
                <a:spcPct val="150000"/>
              </a:lnSpc>
              <a:defRPr/>
            </a:pPr>
            <a:r>
              <a:rPr kumimoji="1" lang="en-US" altLang="zh-CN" b="1" dirty="0">
                <a:solidFill>
                  <a:schemeClr val="accent6">
                    <a:lumMod val="75000"/>
                  </a:schemeClr>
                </a:solidFill>
                <a:effectLst>
                  <a:outerShdw blurRad="38100" dist="38100" dir="2700000" algn="tl">
                    <a:srgbClr val="C0C0C0"/>
                  </a:outerShdw>
                </a:effectLst>
                <a:ea typeface="宋体" charset="-122"/>
              </a:rPr>
              <a:t>//</a:t>
            </a:r>
            <a:r>
              <a:rPr lang="en-US" altLang="zh-CN" dirty="0">
                <a:solidFill>
                  <a:schemeClr val="accent6">
                    <a:lumMod val="75000"/>
                  </a:schemeClr>
                </a:solidFill>
              </a:rPr>
              <a:t>Horner </a:t>
            </a:r>
            <a:r>
              <a:rPr lang="zh-CN" altLang="en-US" dirty="0">
                <a:solidFill>
                  <a:schemeClr val="accent6">
                    <a:lumMod val="75000"/>
                  </a:schemeClr>
                </a:solidFill>
              </a:rPr>
              <a:t>法则</a:t>
            </a:r>
            <a:r>
              <a:rPr kumimoji="1" lang="zh-CN" altLang="en-US" b="1" dirty="0">
                <a:solidFill>
                  <a:schemeClr val="accent6">
                    <a:lumMod val="75000"/>
                  </a:schemeClr>
                </a:solidFill>
                <a:effectLst>
                  <a:outerShdw blurRad="38100" dist="38100" dir="2700000" algn="tl">
                    <a:srgbClr val="C0C0C0"/>
                  </a:outerShdw>
                </a:effectLst>
                <a:ea typeface="宋体" charset="-122"/>
              </a:rPr>
              <a:t>计算</a:t>
            </a:r>
            <a:endParaRPr kumimoji="1" lang="en-US" altLang="zh-CN" b="1" dirty="0">
              <a:solidFill>
                <a:schemeClr val="accent6">
                  <a:lumMod val="75000"/>
                </a:schemeClr>
              </a:solidFill>
              <a:effectLst>
                <a:outerShdw blurRad="38100" dist="38100" dir="2700000" algn="tl">
                  <a:srgbClr val="C0C0C0"/>
                </a:outerShdw>
              </a:effectLst>
              <a:ea typeface="宋体" charset="-122"/>
            </a:endParaRPr>
          </a:p>
          <a:p>
            <a:pPr>
              <a:lnSpc>
                <a:spcPct val="150000"/>
              </a:lnSpc>
              <a:defRPr/>
            </a:pPr>
            <a:r>
              <a:rPr kumimoji="1" lang="en-US" altLang="zh-CN" i="1" dirty="0">
                <a:solidFill>
                  <a:schemeClr val="bg2"/>
                </a:solidFill>
                <a:effectLst>
                  <a:outerShdw blurRad="38100" dist="38100" dir="2700000" algn="tl">
                    <a:srgbClr val="C0C0C0"/>
                  </a:outerShdw>
                </a:effectLst>
                <a:ea typeface="宋体" charset="-122"/>
              </a:rPr>
              <a:t>p</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a</a:t>
            </a:r>
            <a:r>
              <a:rPr kumimoji="1" lang="en-US" altLang="zh-CN" dirty="0">
                <a:solidFill>
                  <a:schemeClr val="bg2"/>
                </a:solidFill>
                <a:effectLst>
                  <a:outerShdw blurRad="38100" dist="38100" dir="2700000" algn="tl">
                    <a:srgbClr val="C0C0C0"/>
                  </a:outerShdw>
                </a:effectLst>
                <a:ea typeface="宋体" charset="-122"/>
              </a:rPr>
              <a:t>[n]</a:t>
            </a:r>
          </a:p>
          <a:p>
            <a:pPr>
              <a:lnSpc>
                <a:spcPct val="150000"/>
              </a:lnSpc>
              <a:defRPr/>
            </a:pPr>
            <a:r>
              <a:rPr kumimoji="1" lang="en-US" altLang="zh-CN" b="1" dirty="0">
                <a:solidFill>
                  <a:schemeClr val="bg2"/>
                </a:solidFill>
                <a:effectLst>
                  <a:outerShdw blurRad="38100" dist="38100" dir="2700000" algn="tl">
                    <a:srgbClr val="C0C0C0"/>
                  </a:outerShdw>
                </a:effectLst>
                <a:ea typeface="宋体" charset="-122"/>
              </a:rPr>
              <a:t>for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err="1">
                <a:solidFill>
                  <a:schemeClr val="bg2"/>
                </a:solidFill>
                <a:effectLst>
                  <a:outerShdw blurRad="38100" dist="38100" dir="2700000" algn="tl">
                    <a:srgbClr val="C0C0C0"/>
                  </a:outerShdw>
                </a:effectLst>
                <a:ea typeface="宋体" charset="-122"/>
              </a:rPr>
              <a:t>i</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n-1 </a:t>
            </a:r>
            <a:r>
              <a:rPr kumimoji="1" lang="en-US" altLang="zh-CN" b="1" dirty="0" err="1">
                <a:solidFill>
                  <a:schemeClr val="bg2"/>
                </a:solidFill>
                <a:effectLst>
                  <a:outerShdw blurRad="38100" dist="38100" dir="2700000" algn="tl">
                    <a:srgbClr val="C0C0C0"/>
                  </a:outerShdw>
                </a:effectLst>
                <a:ea typeface="宋体" charset="-122"/>
              </a:rPr>
              <a:t>downto</a:t>
            </a:r>
            <a:r>
              <a:rPr kumimoji="1" lang="en-US" altLang="zh-CN" dirty="0">
                <a:solidFill>
                  <a:schemeClr val="bg2"/>
                </a:solidFill>
                <a:effectLst>
                  <a:outerShdw blurRad="38100" dist="38100" dir="2700000" algn="tl">
                    <a:srgbClr val="C0C0C0"/>
                  </a:outerShdw>
                </a:effectLst>
                <a:ea typeface="宋体" charset="-122"/>
              </a:rPr>
              <a:t> 0 </a:t>
            </a:r>
            <a:r>
              <a:rPr kumimoji="1" lang="en-US" altLang="zh-CN" b="1" dirty="0">
                <a:solidFill>
                  <a:schemeClr val="bg2"/>
                </a:solidFill>
                <a:effectLst>
                  <a:outerShdw blurRad="38100" dist="38100" dir="2700000" algn="tl">
                    <a:srgbClr val="C0C0C0"/>
                  </a:outerShdw>
                </a:effectLst>
                <a:ea typeface="宋体" charset="-122"/>
              </a:rPr>
              <a:t>do</a:t>
            </a:r>
          </a:p>
          <a:p>
            <a:pPr>
              <a:lnSpc>
                <a:spcPct val="150000"/>
              </a:lnSpc>
              <a:defRPr/>
            </a:pPr>
            <a:r>
              <a:rPr kumimoji="1" lang="en-US" altLang="zh-CN" i="1" dirty="0">
                <a:solidFill>
                  <a:schemeClr val="bg2"/>
                </a:solidFill>
                <a:effectLst>
                  <a:outerShdw blurRad="38100" dist="38100" dir="2700000" algn="tl">
                    <a:srgbClr val="C0C0C0"/>
                  </a:outerShdw>
                </a:effectLst>
                <a:ea typeface="宋体" charset="-122"/>
              </a:rPr>
              <a:t>           p</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i="1" dirty="0">
                <a:solidFill>
                  <a:schemeClr val="bg2"/>
                </a:solidFill>
                <a:effectLst>
                  <a:outerShdw blurRad="38100" dist="38100" dir="2700000" algn="tl">
                    <a:srgbClr val="C0C0C0"/>
                  </a:outerShdw>
                </a:effectLst>
                <a:ea typeface="宋体" charset="-122"/>
              </a:rPr>
              <a:t> x * p</a:t>
            </a:r>
            <a:r>
              <a:rPr kumimoji="1" lang="en-US" altLang="zh-CN" dirty="0">
                <a:solidFill>
                  <a:schemeClr val="bg2"/>
                </a:solidFill>
                <a:effectLst>
                  <a:outerShdw blurRad="38100" dist="38100" dir="2700000" algn="tl">
                    <a:srgbClr val="C0C0C0"/>
                  </a:outerShdw>
                </a:effectLst>
                <a:ea typeface="宋体" charset="-122"/>
              </a:rPr>
              <a:t> + </a:t>
            </a:r>
            <a:r>
              <a:rPr kumimoji="1" lang="en-US" altLang="zh-CN" i="1" dirty="0">
                <a:solidFill>
                  <a:schemeClr val="bg2"/>
                </a:solidFill>
                <a:effectLst>
                  <a:outerShdw blurRad="38100" dist="38100" dir="2700000" algn="tl">
                    <a:srgbClr val="C0C0C0"/>
                  </a:outerShdw>
                </a:effectLst>
                <a:ea typeface="宋体" charset="-122"/>
              </a:rPr>
              <a:t>a</a:t>
            </a:r>
            <a:r>
              <a:rPr kumimoji="1" lang="en-US" altLang="zh-CN" dirty="0">
                <a:solidFill>
                  <a:schemeClr val="bg2"/>
                </a:solidFill>
                <a:effectLst>
                  <a:outerShdw blurRad="38100" dist="38100" dir="2700000" algn="tl">
                    <a:srgbClr val="C0C0C0"/>
                  </a:outerShdw>
                </a:effectLst>
                <a:ea typeface="宋体" charset="-122"/>
              </a:rPr>
              <a:t>[</a:t>
            </a:r>
            <a:r>
              <a:rPr kumimoji="1" lang="en-US" altLang="zh-CN" i="1" dirty="0" err="1">
                <a:solidFill>
                  <a:schemeClr val="bg2"/>
                </a:solidFill>
                <a:effectLst>
                  <a:outerShdw blurRad="38100" dist="38100" dir="2700000" algn="tl">
                    <a:srgbClr val="C0C0C0"/>
                  </a:outerShdw>
                </a:effectLst>
                <a:ea typeface="宋体" charset="-122"/>
              </a:rPr>
              <a:t>i</a:t>
            </a:r>
            <a:r>
              <a:rPr kumimoji="1" lang="en-US" altLang="zh-CN" dirty="0">
                <a:solidFill>
                  <a:schemeClr val="bg2"/>
                </a:solidFill>
                <a:effectLst>
                  <a:outerShdw blurRad="38100" dist="38100" dir="2700000" algn="tl">
                    <a:srgbClr val="C0C0C0"/>
                  </a:outerShdw>
                </a:effectLst>
                <a:ea typeface="宋体" charset="-122"/>
              </a:rPr>
              <a:t>]</a:t>
            </a:r>
            <a:endParaRPr kumimoji="1" lang="en-US" altLang="zh-CN" i="1" dirty="0">
              <a:solidFill>
                <a:schemeClr val="bg2"/>
              </a:solidFill>
              <a:effectLst>
                <a:outerShdw blurRad="38100" dist="38100" dir="2700000" algn="tl">
                  <a:srgbClr val="C0C0C0"/>
                </a:outerShdw>
              </a:effectLst>
              <a:ea typeface="宋体" charset="-122"/>
            </a:endParaRPr>
          </a:p>
          <a:p>
            <a:pPr>
              <a:lnSpc>
                <a:spcPct val="150000"/>
              </a:lnSpc>
              <a:defRPr/>
            </a:pPr>
            <a:r>
              <a:rPr kumimoji="1" lang="en-US" altLang="zh-CN" b="1" dirty="0">
                <a:solidFill>
                  <a:schemeClr val="bg2"/>
                </a:solidFill>
                <a:effectLst>
                  <a:outerShdw blurRad="38100" dist="38100" dir="2700000" algn="tl">
                    <a:srgbClr val="C0C0C0"/>
                  </a:outerShdw>
                </a:effectLst>
                <a:ea typeface="宋体" charset="-122"/>
              </a:rPr>
              <a:t>return</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a:t>
            </a:r>
          </a:p>
        </p:txBody>
      </p:sp>
      <p:sp>
        <p:nvSpPr>
          <p:cNvPr id="3" name="矩形 2">
            <a:extLst>
              <a:ext uri="{FF2B5EF4-FFF2-40B4-BE49-F238E27FC236}">
                <a16:creationId xmlns:a16="http://schemas.microsoft.com/office/drawing/2014/main" id="{FC70A76E-2797-442F-A8EA-B1F64A9CDBFE}"/>
              </a:ext>
            </a:extLst>
          </p:cNvPr>
          <p:cNvSpPr/>
          <p:nvPr/>
        </p:nvSpPr>
        <p:spPr>
          <a:xfrm>
            <a:off x="7351358" y="5949280"/>
            <a:ext cx="2233304" cy="584775"/>
          </a:xfrm>
          <a:prstGeom prst="rect">
            <a:avLst/>
          </a:prstGeom>
        </p:spPr>
        <p:txBody>
          <a:bodyPr wrap="none">
            <a:spAutoFit/>
          </a:bodyPr>
          <a:lstStyle/>
          <a:p>
            <a:r>
              <a:rPr lang="en-US" altLang="zh-CN" sz="3200" dirty="0">
                <a:solidFill>
                  <a:schemeClr val="bg2"/>
                </a:solidFill>
              </a:rPr>
              <a:t>T(n)</a:t>
            </a:r>
            <a:r>
              <a:rPr lang="zh-CN" altLang="en-US" sz="3200" dirty="0">
                <a:solidFill>
                  <a:schemeClr val="bg2"/>
                </a:solidFill>
              </a:rPr>
              <a:t>＝</a:t>
            </a:r>
            <a:r>
              <a:rPr lang="en-US" altLang="zh-CN" sz="3200" dirty="0">
                <a:solidFill>
                  <a:schemeClr val="bg2"/>
                </a:solidFill>
              </a:rPr>
              <a:t>Θ(n</a:t>
            </a:r>
            <a:r>
              <a:rPr lang="en-US" altLang="zh-CN" sz="3200" baseline="30000" dirty="0">
                <a:solidFill>
                  <a:schemeClr val="bg2"/>
                </a:solidFill>
              </a:rPr>
              <a:t>2</a:t>
            </a:r>
            <a:r>
              <a:rPr lang="en-US" altLang="zh-CN" sz="3200" dirty="0">
                <a:solidFill>
                  <a:schemeClr val="bg2"/>
                </a:solidFill>
              </a:rPr>
              <a:t>)</a:t>
            </a:r>
            <a:endParaRPr lang="zh-CN" altLang="en-US" sz="3200" dirty="0">
              <a:solidFill>
                <a:schemeClr val="bg2"/>
              </a:solidFill>
            </a:endParaRPr>
          </a:p>
        </p:txBody>
      </p:sp>
    </p:spTree>
    <p:extLst>
      <p:ext uri="{BB962C8B-B14F-4D97-AF65-F5344CB8AC3E}">
        <p14:creationId xmlns:p14="http://schemas.microsoft.com/office/powerpoint/2010/main" val="1888156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7223"/>
                                        </p:tgtEl>
                                        <p:attrNameLst>
                                          <p:attrName>style.visibility</p:attrName>
                                        </p:attrNameLst>
                                      </p:cBhvr>
                                      <p:to>
                                        <p:strVal val="visible"/>
                                      </p:to>
                                    </p:set>
                                    <p:animEffect transition="in" filter="blinds(horizontal)">
                                      <p:cBhvr>
                                        <p:cTn id="7" dur="500"/>
                                        <p:tgtEl>
                                          <p:spTgt spid="1372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E556C8D-3571-4F11-9A44-19C2EC4A4436}"/>
              </a:ext>
            </a:extLst>
          </p:cNvPr>
          <p:cNvSpPr>
            <a:spLocks noGrp="1" noChangeArrowheads="1"/>
          </p:cNvSpPr>
          <p:nvPr>
            <p:ph type="title"/>
          </p:nvPr>
        </p:nvSpPr>
        <p:spPr/>
        <p:txBody>
          <a:bodyPr/>
          <a:lstStyle/>
          <a:p>
            <a:pPr eaLnBrk="1" hangingPunct="1"/>
            <a:r>
              <a:rPr lang="zh-CN" altLang="en-US" dirty="0"/>
              <a:t>霍纳法则</a:t>
            </a:r>
            <a:r>
              <a:rPr lang="en-US" altLang="zh-CN" dirty="0"/>
              <a:t>(Horner</a:t>
            </a:r>
            <a:r>
              <a:rPr lang="en-US" altLang="zh-CN" dirty="0">
                <a:latin typeface="Arial" panose="020B0604020202020204" pitchFamily="34" charset="0"/>
              </a:rPr>
              <a:t>’</a:t>
            </a:r>
            <a:r>
              <a:rPr lang="en-US" altLang="zh-CN" dirty="0"/>
              <a:t>s Rule)</a:t>
            </a:r>
          </a:p>
        </p:txBody>
      </p:sp>
      <p:pic>
        <p:nvPicPr>
          <p:cNvPr id="137223" name="Picture 7">
            <a:extLst>
              <a:ext uri="{FF2B5EF4-FFF2-40B4-BE49-F238E27FC236}">
                <a16:creationId xmlns:a16="http://schemas.microsoft.com/office/drawing/2014/main" id="{CB825B73-9220-408A-90CF-527016ACE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93" y="4365104"/>
            <a:ext cx="38163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D925F84B-C962-4BF3-BDE8-EC33DA28F787}"/>
              </a:ext>
            </a:extLst>
          </p:cNvPr>
          <p:cNvSpPr txBox="1">
            <a:spLocks noChangeArrowheads="1"/>
          </p:cNvSpPr>
          <p:nvPr/>
        </p:nvSpPr>
        <p:spPr bwMode="auto">
          <a:xfrm>
            <a:off x="7351358" y="1347689"/>
            <a:ext cx="3983165" cy="3903954"/>
          </a:xfrm>
          <a:prstGeom prst="rect">
            <a:avLst/>
          </a:prstGeom>
          <a:noFill/>
          <a:ln w="12700">
            <a:noFill/>
            <a:miter lim="800000"/>
            <a:headEnd type="none" w="sm" len="sm"/>
            <a:tailEnd type="none" w="sm" len="sm"/>
          </a:ln>
          <a:effectLst/>
        </p:spPr>
        <p:txBody>
          <a:bodyPr wrap="square">
            <a:spAutoFit/>
          </a:bodyPr>
          <a:lstStyle/>
          <a:p>
            <a:pPr>
              <a:lnSpc>
                <a:spcPct val="150000"/>
              </a:lnSpc>
              <a:defRPr/>
            </a:pPr>
            <a:r>
              <a:rPr kumimoji="1" lang="en-US" altLang="zh-CN" b="1" dirty="0">
                <a:solidFill>
                  <a:schemeClr val="accent6">
                    <a:lumMod val="75000"/>
                  </a:schemeClr>
                </a:solidFill>
                <a:effectLst>
                  <a:outerShdw blurRad="38100" dist="38100" dir="2700000" algn="tl">
                    <a:srgbClr val="C0C0C0"/>
                  </a:outerShdw>
                </a:effectLst>
                <a:ea typeface="宋体" charset="-122"/>
              </a:rPr>
              <a:t>//</a:t>
            </a:r>
            <a:r>
              <a:rPr kumimoji="1" lang="zh-CN" altLang="en-US" b="1" dirty="0">
                <a:solidFill>
                  <a:schemeClr val="accent6">
                    <a:lumMod val="75000"/>
                  </a:schemeClr>
                </a:solidFill>
                <a:effectLst>
                  <a:outerShdw blurRad="38100" dist="38100" dir="2700000" algn="tl">
                    <a:srgbClr val="C0C0C0"/>
                  </a:outerShdw>
                </a:effectLst>
                <a:ea typeface="宋体" charset="-122"/>
              </a:rPr>
              <a:t>右</a:t>
            </a:r>
            <a:r>
              <a:rPr kumimoji="1" lang="en-US" altLang="zh-CN" b="1" dirty="0">
                <a:solidFill>
                  <a:schemeClr val="accent6">
                    <a:lumMod val="75000"/>
                  </a:schemeClr>
                </a:solidFill>
                <a:effectLst>
                  <a:outerShdw blurRad="38100" dist="38100" dir="2700000" algn="tl">
                    <a:srgbClr val="C0C0C0"/>
                  </a:outerShdw>
                </a:effectLst>
                <a:ea typeface="宋体" charset="-122"/>
                <a:sym typeface="Wingdings" panose="05000000000000000000" pitchFamily="2" charset="2"/>
              </a:rPr>
              <a:t></a:t>
            </a:r>
            <a:r>
              <a:rPr kumimoji="1" lang="zh-CN" altLang="en-US" b="1" dirty="0">
                <a:solidFill>
                  <a:schemeClr val="accent6">
                    <a:lumMod val="75000"/>
                  </a:schemeClr>
                </a:solidFill>
                <a:effectLst>
                  <a:outerShdw blurRad="38100" dist="38100" dir="2700000" algn="tl">
                    <a:srgbClr val="C0C0C0"/>
                  </a:outerShdw>
                </a:effectLst>
                <a:ea typeface="宋体" charset="-122"/>
              </a:rPr>
              <a:t>左直接计算</a:t>
            </a:r>
            <a:endParaRPr kumimoji="1" lang="en-US" altLang="zh-CN" b="1" dirty="0">
              <a:solidFill>
                <a:schemeClr val="accent6">
                  <a:lumMod val="75000"/>
                </a:schemeClr>
              </a:solidFill>
              <a:effectLst>
                <a:outerShdw blurRad="38100" dist="38100" dir="2700000" algn="tl">
                  <a:srgbClr val="C0C0C0"/>
                </a:outerShdw>
              </a:effectLst>
              <a:ea typeface="宋体" charset="-122"/>
            </a:endParaRPr>
          </a:p>
          <a:p>
            <a:pPr>
              <a:lnSpc>
                <a:spcPct val="150000"/>
              </a:lnSpc>
              <a:defRPr/>
            </a:pPr>
            <a:r>
              <a:rPr kumimoji="1" lang="en-US" altLang="zh-CN" i="1" dirty="0">
                <a:solidFill>
                  <a:schemeClr val="bg2"/>
                </a:solidFill>
                <a:effectLst>
                  <a:outerShdw blurRad="38100" dist="38100" dir="2700000" algn="tl">
                    <a:srgbClr val="C0C0C0"/>
                  </a:outerShdw>
                </a:effectLst>
                <a:ea typeface="宋体" charset="-122"/>
              </a:rPr>
              <a:t>p</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a</a:t>
            </a:r>
            <a:r>
              <a:rPr kumimoji="1" lang="en-US" altLang="zh-CN" dirty="0">
                <a:solidFill>
                  <a:schemeClr val="bg2"/>
                </a:solidFill>
                <a:effectLst>
                  <a:outerShdw blurRad="38100" dist="38100" dir="2700000" algn="tl">
                    <a:srgbClr val="C0C0C0"/>
                  </a:outerShdw>
                </a:effectLst>
                <a:ea typeface="宋体" charset="-122"/>
              </a:rPr>
              <a:t>[0]</a:t>
            </a:r>
          </a:p>
          <a:p>
            <a:pPr>
              <a:lnSpc>
                <a:spcPct val="150000"/>
              </a:lnSpc>
              <a:defRPr/>
            </a:pPr>
            <a:r>
              <a:rPr kumimoji="1" lang="en-US" altLang="zh-CN" i="1" dirty="0">
                <a:solidFill>
                  <a:schemeClr val="bg2"/>
                </a:solidFill>
                <a:effectLst>
                  <a:outerShdw blurRad="38100" dist="38100" dir="2700000" algn="tl">
                    <a:srgbClr val="C0C0C0"/>
                  </a:outerShdw>
                </a:effectLst>
                <a:ea typeface="宋体" charset="-122"/>
              </a:rPr>
              <a:t>power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1</a:t>
            </a:r>
          </a:p>
          <a:p>
            <a:pPr>
              <a:lnSpc>
                <a:spcPct val="150000"/>
              </a:lnSpc>
              <a:defRPr/>
            </a:pPr>
            <a:r>
              <a:rPr kumimoji="1" lang="en-US" altLang="zh-CN" b="1" dirty="0">
                <a:solidFill>
                  <a:schemeClr val="bg2"/>
                </a:solidFill>
                <a:effectLst>
                  <a:outerShdw blurRad="38100" dist="38100" dir="2700000" algn="tl">
                    <a:srgbClr val="C0C0C0"/>
                  </a:outerShdw>
                </a:effectLst>
                <a:ea typeface="宋体" charset="-122"/>
              </a:rPr>
              <a:t>for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err="1">
                <a:solidFill>
                  <a:schemeClr val="bg2"/>
                </a:solidFill>
                <a:effectLst>
                  <a:outerShdw blurRad="38100" dist="38100" dir="2700000" algn="tl">
                    <a:srgbClr val="C0C0C0"/>
                  </a:outerShdw>
                </a:effectLst>
                <a:ea typeface="宋体" charset="-122"/>
              </a:rPr>
              <a:t>i</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1 </a:t>
            </a:r>
            <a:r>
              <a:rPr kumimoji="1" lang="en-US" altLang="zh-CN" b="1" dirty="0">
                <a:solidFill>
                  <a:schemeClr val="bg2"/>
                </a:solidFill>
                <a:effectLst>
                  <a:outerShdw blurRad="38100" dist="38100" dir="2700000" algn="tl">
                    <a:srgbClr val="C0C0C0"/>
                  </a:outerShdw>
                </a:effectLst>
                <a:ea typeface="宋体" charset="-122"/>
              </a:rPr>
              <a:t>to</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n</a:t>
            </a:r>
            <a:r>
              <a:rPr kumimoji="1" lang="en-US" altLang="zh-CN" dirty="0">
                <a:solidFill>
                  <a:schemeClr val="bg2"/>
                </a:solidFill>
                <a:effectLst>
                  <a:outerShdw blurRad="38100" dist="38100" dir="2700000" algn="tl">
                    <a:srgbClr val="C0C0C0"/>
                  </a:outerShdw>
                </a:effectLst>
                <a:ea typeface="宋体" charset="-122"/>
              </a:rPr>
              <a:t> </a:t>
            </a:r>
            <a:r>
              <a:rPr kumimoji="1" lang="en-US" altLang="zh-CN" b="1" dirty="0">
                <a:solidFill>
                  <a:schemeClr val="bg2"/>
                </a:solidFill>
                <a:effectLst>
                  <a:outerShdw blurRad="38100" dist="38100" dir="2700000" algn="tl">
                    <a:srgbClr val="C0C0C0"/>
                  </a:outerShdw>
                </a:effectLst>
                <a:ea typeface="宋体" charset="-122"/>
              </a:rPr>
              <a:t>do</a:t>
            </a:r>
          </a:p>
          <a:p>
            <a:pPr marL="228600" lvl="2">
              <a:lnSpc>
                <a:spcPct val="150000"/>
              </a:lnSpc>
              <a:defRPr/>
            </a:pP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power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power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i="1" dirty="0">
                <a:solidFill>
                  <a:schemeClr val="bg2"/>
                </a:solidFill>
                <a:effectLst>
                  <a:outerShdw blurRad="38100" dist="38100" dir="2700000" algn="tl">
                    <a:srgbClr val="C0C0C0"/>
                  </a:outerShdw>
                </a:effectLst>
                <a:ea typeface="宋体" charset="-122"/>
              </a:rPr>
              <a:t> x</a:t>
            </a:r>
          </a:p>
          <a:p>
            <a:pPr marL="114300" lvl="1">
              <a:lnSpc>
                <a:spcPct val="150000"/>
              </a:lnSpc>
              <a:defRPr/>
            </a:pP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i="1" dirty="0">
                <a:solidFill>
                  <a:schemeClr val="bg2"/>
                </a:solidFill>
                <a:effectLst>
                  <a:outerShdw blurRad="38100" dist="38100" dir="2700000" algn="tl">
                    <a:srgbClr val="C0C0C0"/>
                  </a:outerShdw>
                </a:effectLst>
                <a:ea typeface="宋体" charset="-122"/>
              </a:rPr>
              <a:t> p</a:t>
            </a:r>
            <a:r>
              <a:rPr kumimoji="1" lang="en-US" altLang="zh-CN" dirty="0">
                <a:solidFill>
                  <a:schemeClr val="bg2"/>
                </a:solidFill>
                <a:effectLst>
                  <a:outerShdw blurRad="38100" dist="38100" dir="2700000" algn="tl">
                    <a:srgbClr val="C0C0C0"/>
                  </a:outerShdw>
                </a:effectLst>
                <a:ea typeface="宋体" charset="-122"/>
              </a:rPr>
              <a:t> + </a:t>
            </a:r>
            <a:r>
              <a:rPr kumimoji="1" lang="en-US" altLang="zh-CN" i="1" dirty="0">
                <a:solidFill>
                  <a:schemeClr val="bg2"/>
                </a:solidFill>
                <a:effectLst>
                  <a:outerShdw blurRad="38100" dist="38100" dir="2700000" algn="tl">
                    <a:srgbClr val="C0C0C0"/>
                  </a:outerShdw>
                </a:effectLst>
                <a:ea typeface="宋体" charset="-122"/>
              </a:rPr>
              <a:t>a</a:t>
            </a:r>
            <a:r>
              <a:rPr kumimoji="1" lang="en-US" altLang="zh-CN" dirty="0">
                <a:solidFill>
                  <a:schemeClr val="bg2"/>
                </a:solidFill>
                <a:effectLst>
                  <a:outerShdw blurRad="38100" dist="38100" dir="2700000" algn="tl">
                    <a:srgbClr val="C0C0C0"/>
                  </a:outerShdw>
                </a:effectLst>
                <a:ea typeface="宋体" charset="-122"/>
              </a:rPr>
              <a:t>[</a:t>
            </a:r>
            <a:r>
              <a:rPr kumimoji="1" lang="en-US" altLang="zh-CN" i="1" dirty="0" err="1">
                <a:solidFill>
                  <a:schemeClr val="bg2"/>
                </a:solidFill>
                <a:effectLst>
                  <a:outerShdw blurRad="38100" dist="38100" dir="2700000" algn="tl">
                    <a:srgbClr val="C0C0C0"/>
                  </a:outerShdw>
                </a:effectLst>
                <a:ea typeface="宋体" charset="-122"/>
              </a:rPr>
              <a:t>i</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power</a:t>
            </a:r>
          </a:p>
          <a:p>
            <a:pPr marL="114300" lvl="1">
              <a:lnSpc>
                <a:spcPct val="150000"/>
              </a:lnSpc>
              <a:defRPr/>
            </a:pPr>
            <a:r>
              <a:rPr kumimoji="1" lang="en-US" altLang="zh-CN" b="1" dirty="0">
                <a:solidFill>
                  <a:schemeClr val="bg2"/>
                </a:solidFill>
                <a:effectLst>
                  <a:outerShdw blurRad="38100" dist="38100" dir="2700000" algn="tl">
                    <a:srgbClr val="C0C0C0"/>
                  </a:outerShdw>
                </a:effectLst>
                <a:ea typeface="宋体" charset="-122"/>
              </a:rPr>
              <a:t>return</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a:t>
            </a:r>
          </a:p>
        </p:txBody>
      </p:sp>
      <p:sp>
        <p:nvSpPr>
          <p:cNvPr id="6" name="矩形 5">
            <a:extLst>
              <a:ext uri="{FF2B5EF4-FFF2-40B4-BE49-F238E27FC236}">
                <a16:creationId xmlns:a16="http://schemas.microsoft.com/office/drawing/2014/main" id="{85019E63-3F99-4131-B7AE-462118E3CD2D}"/>
              </a:ext>
            </a:extLst>
          </p:cNvPr>
          <p:cNvSpPr/>
          <p:nvPr/>
        </p:nvSpPr>
        <p:spPr>
          <a:xfrm>
            <a:off x="5258067" y="2689650"/>
            <a:ext cx="1157689" cy="707886"/>
          </a:xfrm>
          <a:prstGeom prst="rect">
            <a:avLst/>
          </a:prstGeom>
        </p:spPr>
        <p:txBody>
          <a:bodyPr wrap="square">
            <a:spAutoFit/>
          </a:bodyPr>
          <a:lstStyle/>
          <a:p>
            <a:pPr algn="ctr"/>
            <a:r>
              <a:rPr lang="en-US" altLang="zh-CN" sz="4000" dirty="0">
                <a:solidFill>
                  <a:srgbClr val="C00000"/>
                </a:solidFill>
              </a:rPr>
              <a:t>v. s.</a:t>
            </a:r>
            <a:endParaRPr lang="zh-CN" altLang="en-US" sz="4000" dirty="0">
              <a:solidFill>
                <a:srgbClr val="C00000"/>
              </a:solidFill>
            </a:endParaRPr>
          </a:p>
        </p:txBody>
      </p:sp>
      <p:sp>
        <p:nvSpPr>
          <p:cNvPr id="7" name="Text Box 4">
            <a:extLst>
              <a:ext uri="{FF2B5EF4-FFF2-40B4-BE49-F238E27FC236}">
                <a16:creationId xmlns:a16="http://schemas.microsoft.com/office/drawing/2014/main" id="{CE5BCB9B-B52A-4B47-94EF-ACE5F4C5F160}"/>
              </a:ext>
            </a:extLst>
          </p:cNvPr>
          <p:cNvSpPr txBox="1">
            <a:spLocks noChangeArrowheads="1"/>
          </p:cNvSpPr>
          <p:nvPr/>
        </p:nvSpPr>
        <p:spPr bwMode="auto">
          <a:xfrm>
            <a:off x="886570" y="1347689"/>
            <a:ext cx="4536504" cy="2795958"/>
          </a:xfrm>
          <a:prstGeom prst="rect">
            <a:avLst/>
          </a:prstGeom>
          <a:noFill/>
          <a:ln w="12700">
            <a:noFill/>
            <a:miter lim="800000"/>
            <a:headEnd type="none" w="sm" len="sm"/>
            <a:tailEnd type="none" w="sm" len="sm"/>
          </a:ln>
          <a:effectLst/>
        </p:spPr>
        <p:txBody>
          <a:bodyPr wrap="square">
            <a:spAutoFit/>
          </a:bodyPr>
          <a:lstStyle/>
          <a:p>
            <a:pPr>
              <a:lnSpc>
                <a:spcPct val="150000"/>
              </a:lnSpc>
              <a:defRPr/>
            </a:pPr>
            <a:r>
              <a:rPr kumimoji="1" lang="en-US" altLang="zh-CN" b="1" dirty="0">
                <a:solidFill>
                  <a:schemeClr val="accent6">
                    <a:lumMod val="75000"/>
                  </a:schemeClr>
                </a:solidFill>
                <a:effectLst>
                  <a:outerShdw blurRad="38100" dist="38100" dir="2700000" algn="tl">
                    <a:srgbClr val="C0C0C0"/>
                  </a:outerShdw>
                </a:effectLst>
                <a:ea typeface="宋体" charset="-122"/>
              </a:rPr>
              <a:t>//</a:t>
            </a:r>
            <a:r>
              <a:rPr lang="en-US" altLang="zh-CN" dirty="0">
                <a:solidFill>
                  <a:schemeClr val="accent6">
                    <a:lumMod val="75000"/>
                  </a:schemeClr>
                </a:solidFill>
              </a:rPr>
              <a:t>Horner </a:t>
            </a:r>
            <a:r>
              <a:rPr lang="zh-CN" altLang="en-US" dirty="0">
                <a:solidFill>
                  <a:schemeClr val="accent6">
                    <a:lumMod val="75000"/>
                  </a:schemeClr>
                </a:solidFill>
              </a:rPr>
              <a:t>法则</a:t>
            </a:r>
            <a:r>
              <a:rPr kumimoji="1" lang="zh-CN" altLang="en-US" b="1" dirty="0">
                <a:solidFill>
                  <a:schemeClr val="accent6">
                    <a:lumMod val="75000"/>
                  </a:schemeClr>
                </a:solidFill>
                <a:effectLst>
                  <a:outerShdw blurRad="38100" dist="38100" dir="2700000" algn="tl">
                    <a:srgbClr val="C0C0C0"/>
                  </a:outerShdw>
                </a:effectLst>
                <a:ea typeface="宋体" charset="-122"/>
              </a:rPr>
              <a:t>计算</a:t>
            </a:r>
            <a:endParaRPr kumimoji="1" lang="en-US" altLang="zh-CN" b="1" dirty="0">
              <a:solidFill>
                <a:schemeClr val="accent6">
                  <a:lumMod val="75000"/>
                </a:schemeClr>
              </a:solidFill>
              <a:effectLst>
                <a:outerShdw blurRad="38100" dist="38100" dir="2700000" algn="tl">
                  <a:srgbClr val="C0C0C0"/>
                </a:outerShdw>
              </a:effectLst>
              <a:ea typeface="宋体" charset="-122"/>
            </a:endParaRPr>
          </a:p>
          <a:p>
            <a:pPr>
              <a:lnSpc>
                <a:spcPct val="150000"/>
              </a:lnSpc>
              <a:defRPr/>
            </a:pPr>
            <a:r>
              <a:rPr kumimoji="1" lang="en-US" altLang="zh-CN" i="1" dirty="0">
                <a:solidFill>
                  <a:schemeClr val="bg2"/>
                </a:solidFill>
                <a:effectLst>
                  <a:outerShdw blurRad="38100" dist="38100" dir="2700000" algn="tl">
                    <a:srgbClr val="C0C0C0"/>
                  </a:outerShdw>
                </a:effectLst>
                <a:ea typeface="宋体" charset="-122"/>
              </a:rPr>
              <a:t>p</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a</a:t>
            </a:r>
            <a:r>
              <a:rPr kumimoji="1" lang="en-US" altLang="zh-CN" dirty="0">
                <a:solidFill>
                  <a:schemeClr val="bg2"/>
                </a:solidFill>
                <a:effectLst>
                  <a:outerShdw blurRad="38100" dist="38100" dir="2700000" algn="tl">
                    <a:srgbClr val="C0C0C0"/>
                  </a:outerShdw>
                </a:effectLst>
                <a:ea typeface="宋体" charset="-122"/>
              </a:rPr>
              <a:t>[n]</a:t>
            </a:r>
          </a:p>
          <a:p>
            <a:pPr>
              <a:lnSpc>
                <a:spcPct val="150000"/>
              </a:lnSpc>
              <a:defRPr/>
            </a:pPr>
            <a:r>
              <a:rPr kumimoji="1" lang="en-US" altLang="zh-CN" b="1" dirty="0">
                <a:solidFill>
                  <a:schemeClr val="bg2"/>
                </a:solidFill>
                <a:effectLst>
                  <a:outerShdw blurRad="38100" dist="38100" dir="2700000" algn="tl">
                    <a:srgbClr val="C0C0C0"/>
                  </a:outerShdw>
                </a:effectLst>
                <a:ea typeface="宋体" charset="-122"/>
              </a:rPr>
              <a:t>for</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err="1">
                <a:solidFill>
                  <a:schemeClr val="bg2"/>
                </a:solidFill>
                <a:effectLst>
                  <a:outerShdw blurRad="38100" dist="38100" dir="2700000" algn="tl">
                    <a:srgbClr val="C0C0C0"/>
                  </a:outerShdw>
                </a:effectLst>
                <a:ea typeface="宋体" charset="-122"/>
              </a:rPr>
              <a:t>i</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dirty="0">
                <a:solidFill>
                  <a:schemeClr val="bg2"/>
                </a:solidFill>
                <a:effectLst>
                  <a:outerShdw blurRad="38100" dist="38100" dir="2700000" algn="tl">
                    <a:srgbClr val="C0C0C0"/>
                  </a:outerShdw>
                </a:effectLst>
                <a:ea typeface="宋体" charset="-122"/>
              </a:rPr>
              <a:t> n-1 </a:t>
            </a:r>
            <a:r>
              <a:rPr kumimoji="1" lang="en-US" altLang="zh-CN" b="1" dirty="0" err="1">
                <a:solidFill>
                  <a:schemeClr val="bg2"/>
                </a:solidFill>
                <a:effectLst>
                  <a:outerShdw blurRad="38100" dist="38100" dir="2700000" algn="tl">
                    <a:srgbClr val="C0C0C0"/>
                  </a:outerShdw>
                </a:effectLst>
                <a:ea typeface="宋体" charset="-122"/>
              </a:rPr>
              <a:t>downto</a:t>
            </a:r>
            <a:r>
              <a:rPr kumimoji="1" lang="en-US" altLang="zh-CN" dirty="0">
                <a:solidFill>
                  <a:schemeClr val="bg2"/>
                </a:solidFill>
                <a:effectLst>
                  <a:outerShdw blurRad="38100" dist="38100" dir="2700000" algn="tl">
                    <a:srgbClr val="C0C0C0"/>
                  </a:outerShdw>
                </a:effectLst>
                <a:ea typeface="宋体" charset="-122"/>
              </a:rPr>
              <a:t> 0 </a:t>
            </a:r>
            <a:r>
              <a:rPr kumimoji="1" lang="en-US" altLang="zh-CN" b="1" dirty="0">
                <a:solidFill>
                  <a:schemeClr val="bg2"/>
                </a:solidFill>
                <a:effectLst>
                  <a:outerShdw blurRad="38100" dist="38100" dir="2700000" algn="tl">
                    <a:srgbClr val="C0C0C0"/>
                  </a:outerShdw>
                </a:effectLst>
                <a:ea typeface="宋体" charset="-122"/>
              </a:rPr>
              <a:t>do</a:t>
            </a:r>
          </a:p>
          <a:p>
            <a:pPr>
              <a:lnSpc>
                <a:spcPct val="150000"/>
              </a:lnSpc>
              <a:defRPr/>
            </a:pPr>
            <a:r>
              <a:rPr kumimoji="1" lang="en-US" altLang="zh-CN" i="1" dirty="0">
                <a:solidFill>
                  <a:schemeClr val="bg2"/>
                </a:solidFill>
                <a:effectLst>
                  <a:outerShdw blurRad="38100" dist="38100" dir="2700000" algn="tl">
                    <a:srgbClr val="C0C0C0"/>
                  </a:outerShdw>
                </a:effectLst>
                <a:ea typeface="宋体" charset="-122"/>
              </a:rPr>
              <a:t>           p</a:t>
            </a:r>
            <a:r>
              <a:rPr kumimoji="1" lang="en-US" altLang="zh-CN" dirty="0">
                <a:solidFill>
                  <a:schemeClr val="bg2"/>
                </a:solidFill>
                <a:effectLst>
                  <a:outerShdw blurRad="38100" dist="38100" dir="2700000" algn="tl">
                    <a:srgbClr val="C0C0C0"/>
                  </a:outerShdw>
                </a:effectLst>
                <a:ea typeface="宋体" charset="-122"/>
              </a:rPr>
              <a:t> </a:t>
            </a:r>
            <a:r>
              <a:rPr kumimoji="1" lang="en-US" altLang="zh-CN" dirty="0">
                <a:solidFill>
                  <a:schemeClr val="bg2"/>
                </a:solidFill>
                <a:effectLst>
                  <a:outerShdw blurRad="38100" dist="38100" dir="2700000" algn="tl">
                    <a:srgbClr val="C0C0C0"/>
                  </a:outerShdw>
                </a:effectLst>
                <a:ea typeface="宋体" charset="-122"/>
                <a:sym typeface="Symbol" pitchFamily="18" charset="2"/>
              </a:rPr>
              <a:t></a:t>
            </a:r>
            <a:r>
              <a:rPr kumimoji="1" lang="en-US" altLang="zh-CN" i="1" dirty="0">
                <a:solidFill>
                  <a:schemeClr val="bg2"/>
                </a:solidFill>
                <a:effectLst>
                  <a:outerShdw blurRad="38100" dist="38100" dir="2700000" algn="tl">
                    <a:srgbClr val="C0C0C0"/>
                  </a:outerShdw>
                </a:effectLst>
                <a:ea typeface="宋体" charset="-122"/>
              </a:rPr>
              <a:t> x * p</a:t>
            </a:r>
            <a:r>
              <a:rPr kumimoji="1" lang="en-US" altLang="zh-CN" dirty="0">
                <a:solidFill>
                  <a:schemeClr val="bg2"/>
                </a:solidFill>
                <a:effectLst>
                  <a:outerShdw blurRad="38100" dist="38100" dir="2700000" algn="tl">
                    <a:srgbClr val="C0C0C0"/>
                  </a:outerShdw>
                </a:effectLst>
                <a:ea typeface="宋体" charset="-122"/>
              </a:rPr>
              <a:t> + </a:t>
            </a:r>
            <a:r>
              <a:rPr kumimoji="1" lang="en-US" altLang="zh-CN" i="1" dirty="0">
                <a:solidFill>
                  <a:schemeClr val="bg2"/>
                </a:solidFill>
                <a:effectLst>
                  <a:outerShdw blurRad="38100" dist="38100" dir="2700000" algn="tl">
                    <a:srgbClr val="C0C0C0"/>
                  </a:outerShdw>
                </a:effectLst>
                <a:ea typeface="宋体" charset="-122"/>
              </a:rPr>
              <a:t>a</a:t>
            </a:r>
            <a:r>
              <a:rPr kumimoji="1" lang="en-US" altLang="zh-CN" dirty="0">
                <a:solidFill>
                  <a:schemeClr val="bg2"/>
                </a:solidFill>
                <a:effectLst>
                  <a:outerShdw blurRad="38100" dist="38100" dir="2700000" algn="tl">
                    <a:srgbClr val="C0C0C0"/>
                  </a:outerShdw>
                </a:effectLst>
                <a:ea typeface="宋体" charset="-122"/>
              </a:rPr>
              <a:t>[</a:t>
            </a:r>
            <a:r>
              <a:rPr kumimoji="1" lang="en-US" altLang="zh-CN" i="1" dirty="0" err="1">
                <a:solidFill>
                  <a:schemeClr val="bg2"/>
                </a:solidFill>
                <a:effectLst>
                  <a:outerShdw blurRad="38100" dist="38100" dir="2700000" algn="tl">
                    <a:srgbClr val="C0C0C0"/>
                  </a:outerShdw>
                </a:effectLst>
                <a:ea typeface="宋体" charset="-122"/>
              </a:rPr>
              <a:t>i</a:t>
            </a:r>
            <a:r>
              <a:rPr kumimoji="1" lang="en-US" altLang="zh-CN" dirty="0">
                <a:solidFill>
                  <a:schemeClr val="bg2"/>
                </a:solidFill>
                <a:effectLst>
                  <a:outerShdw blurRad="38100" dist="38100" dir="2700000" algn="tl">
                    <a:srgbClr val="C0C0C0"/>
                  </a:outerShdw>
                </a:effectLst>
                <a:ea typeface="宋体" charset="-122"/>
              </a:rPr>
              <a:t>]</a:t>
            </a:r>
            <a:endParaRPr kumimoji="1" lang="en-US" altLang="zh-CN" i="1" dirty="0">
              <a:solidFill>
                <a:schemeClr val="bg2"/>
              </a:solidFill>
              <a:effectLst>
                <a:outerShdw blurRad="38100" dist="38100" dir="2700000" algn="tl">
                  <a:srgbClr val="C0C0C0"/>
                </a:outerShdw>
              </a:effectLst>
              <a:ea typeface="宋体" charset="-122"/>
            </a:endParaRPr>
          </a:p>
          <a:p>
            <a:pPr>
              <a:lnSpc>
                <a:spcPct val="150000"/>
              </a:lnSpc>
              <a:defRPr/>
            </a:pPr>
            <a:r>
              <a:rPr kumimoji="1" lang="en-US" altLang="zh-CN" b="1" dirty="0">
                <a:solidFill>
                  <a:schemeClr val="bg2"/>
                </a:solidFill>
                <a:effectLst>
                  <a:outerShdw blurRad="38100" dist="38100" dir="2700000" algn="tl">
                    <a:srgbClr val="C0C0C0"/>
                  </a:outerShdw>
                </a:effectLst>
                <a:ea typeface="宋体" charset="-122"/>
              </a:rPr>
              <a:t>return</a:t>
            </a:r>
            <a:r>
              <a:rPr kumimoji="1" lang="en-US" altLang="zh-CN" dirty="0">
                <a:solidFill>
                  <a:schemeClr val="bg2"/>
                </a:solidFill>
                <a:effectLst>
                  <a:outerShdw blurRad="38100" dist="38100" dir="2700000" algn="tl">
                    <a:srgbClr val="C0C0C0"/>
                  </a:outerShdw>
                </a:effectLst>
                <a:ea typeface="宋体" charset="-122"/>
              </a:rPr>
              <a:t> </a:t>
            </a:r>
            <a:r>
              <a:rPr kumimoji="1" lang="en-US" altLang="zh-CN" i="1" dirty="0">
                <a:solidFill>
                  <a:schemeClr val="bg2"/>
                </a:solidFill>
                <a:effectLst>
                  <a:outerShdw blurRad="38100" dist="38100" dir="2700000" algn="tl">
                    <a:srgbClr val="C0C0C0"/>
                  </a:outerShdw>
                </a:effectLst>
                <a:ea typeface="宋体" charset="-122"/>
              </a:rPr>
              <a:t>p</a:t>
            </a:r>
          </a:p>
        </p:txBody>
      </p:sp>
      <p:sp>
        <p:nvSpPr>
          <p:cNvPr id="8" name="Rectangle 6">
            <a:extLst>
              <a:ext uri="{FF2B5EF4-FFF2-40B4-BE49-F238E27FC236}">
                <a16:creationId xmlns:a16="http://schemas.microsoft.com/office/drawing/2014/main" id="{79FA6D93-9D9A-459F-91C9-9F1F21B95565}"/>
              </a:ext>
            </a:extLst>
          </p:cNvPr>
          <p:cNvSpPr>
            <a:spLocks noChangeArrowheads="1"/>
          </p:cNvSpPr>
          <p:nvPr/>
        </p:nvSpPr>
        <p:spPr bwMode="auto">
          <a:xfrm>
            <a:off x="767408" y="5476946"/>
            <a:ext cx="4339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nSpc>
                <a:spcPct val="140000"/>
              </a:lnSpc>
              <a:spcBef>
                <a:spcPct val="20000"/>
              </a:spcBef>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40000"/>
              </a:lnSpc>
              <a:spcBef>
                <a:spcPct val="20000"/>
              </a:spcBef>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40000"/>
              </a:lnSpc>
              <a:spcBef>
                <a:spcPct val="20000"/>
              </a:spcBef>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40000"/>
              </a:lnSpc>
              <a:spcBef>
                <a:spcPct val="20000"/>
              </a:spcBef>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40000"/>
              </a:lnSpc>
              <a:spcBef>
                <a:spcPct val="20000"/>
              </a:spcBef>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40000"/>
              </a:lnSpc>
              <a:spcBef>
                <a:spcPct val="2000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40000"/>
              </a:lnSpc>
              <a:spcBef>
                <a:spcPct val="2000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40000"/>
              </a:lnSpc>
              <a:spcBef>
                <a:spcPct val="2000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40000"/>
              </a:lnSpc>
              <a:spcBef>
                <a:spcPct val="2000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SzTx/>
              <a:buFontTx/>
              <a:buNone/>
            </a:pPr>
            <a:r>
              <a:rPr lang="zh-CN" altLang="en-US" sz="3600" dirty="0">
                <a:solidFill>
                  <a:srgbClr val="FF0000"/>
                </a:solidFill>
              </a:rPr>
              <a:t>还有更好的算法吗？</a:t>
            </a:r>
          </a:p>
        </p:txBody>
      </p:sp>
      <p:sp>
        <p:nvSpPr>
          <p:cNvPr id="9" name="矩形 8">
            <a:extLst>
              <a:ext uri="{FF2B5EF4-FFF2-40B4-BE49-F238E27FC236}">
                <a16:creationId xmlns:a16="http://schemas.microsoft.com/office/drawing/2014/main" id="{0030CC59-7F7D-4EF0-9D2E-F2C0C46F0A64}"/>
              </a:ext>
            </a:extLst>
          </p:cNvPr>
          <p:cNvSpPr/>
          <p:nvPr/>
        </p:nvSpPr>
        <p:spPr>
          <a:xfrm>
            <a:off x="7376183" y="5271761"/>
            <a:ext cx="2097049" cy="584775"/>
          </a:xfrm>
          <a:prstGeom prst="rect">
            <a:avLst/>
          </a:prstGeom>
        </p:spPr>
        <p:txBody>
          <a:bodyPr wrap="none">
            <a:spAutoFit/>
          </a:bodyPr>
          <a:lstStyle/>
          <a:p>
            <a:r>
              <a:rPr lang="en-US" altLang="zh-CN" sz="3200" dirty="0">
                <a:solidFill>
                  <a:schemeClr val="bg2"/>
                </a:solidFill>
              </a:rPr>
              <a:t>T(n)</a:t>
            </a:r>
            <a:r>
              <a:rPr lang="zh-CN" altLang="en-US" sz="3200" dirty="0">
                <a:solidFill>
                  <a:schemeClr val="bg2"/>
                </a:solidFill>
              </a:rPr>
              <a:t>＝</a:t>
            </a:r>
            <a:r>
              <a:rPr lang="en-US" altLang="zh-CN" sz="3200" dirty="0">
                <a:solidFill>
                  <a:schemeClr val="bg2"/>
                </a:solidFill>
              </a:rPr>
              <a:t>Θ(n)</a:t>
            </a:r>
            <a:endParaRPr lang="zh-CN" altLang="en-US" sz="3200" dirty="0">
              <a:solidFill>
                <a:schemeClr val="bg2"/>
              </a:solidFill>
            </a:endParaRPr>
          </a:p>
        </p:txBody>
      </p:sp>
      <p:sp>
        <p:nvSpPr>
          <p:cNvPr id="10" name="矩形 9">
            <a:extLst>
              <a:ext uri="{FF2B5EF4-FFF2-40B4-BE49-F238E27FC236}">
                <a16:creationId xmlns:a16="http://schemas.microsoft.com/office/drawing/2014/main" id="{23FDE8E0-CD31-4859-8413-C1189BDD2628}"/>
              </a:ext>
            </a:extLst>
          </p:cNvPr>
          <p:cNvSpPr/>
          <p:nvPr/>
        </p:nvSpPr>
        <p:spPr>
          <a:xfrm>
            <a:off x="4991225" y="5443581"/>
            <a:ext cx="1157689" cy="769441"/>
          </a:xfrm>
          <a:prstGeom prst="rect">
            <a:avLst/>
          </a:prstGeom>
        </p:spPr>
        <p:txBody>
          <a:bodyPr wrap="none">
            <a:spAutoFit/>
          </a:bodyPr>
          <a:lstStyle/>
          <a:p>
            <a:r>
              <a:rPr lang="en-US" altLang="zh-CN" sz="4400" dirty="0">
                <a:solidFill>
                  <a:srgbClr val="7030A0"/>
                </a:solidFill>
              </a:rPr>
              <a:t>FFT</a:t>
            </a:r>
            <a:endParaRPr lang="zh-CN" altLang="en-US" sz="4400"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29869B82-ED05-4CBC-B704-30CDADBBB5C9}"/>
              </a:ext>
            </a:extLst>
          </p:cNvPr>
          <p:cNvGrpSpPr>
            <a:grpSpLocks/>
          </p:cNvGrpSpPr>
          <p:nvPr/>
        </p:nvGrpSpPr>
        <p:grpSpPr bwMode="auto">
          <a:xfrm>
            <a:off x="2640013" y="3236913"/>
            <a:ext cx="5854700" cy="460375"/>
            <a:chOff x="825" y="3214"/>
            <a:chExt cx="3688" cy="290"/>
          </a:xfrm>
        </p:grpSpPr>
        <p:sp>
          <p:nvSpPr>
            <p:cNvPr id="11269" name="Text Box 14">
              <a:extLst>
                <a:ext uri="{FF2B5EF4-FFF2-40B4-BE49-F238E27FC236}">
                  <a16:creationId xmlns:a16="http://schemas.microsoft.com/office/drawing/2014/main" id="{B7CA2FCA-C70C-4777-8C78-3E714CD8C889}"/>
                </a:ext>
              </a:extLst>
            </p:cNvPr>
            <p:cNvSpPr txBox="1">
              <a:spLocks noChangeArrowheads="1"/>
            </p:cNvSpPr>
            <p:nvPr/>
          </p:nvSpPr>
          <p:spPr bwMode="auto">
            <a:xfrm>
              <a:off x="3923" y="3226"/>
              <a:ext cx="59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求解</a:t>
              </a:r>
            </a:p>
          </p:txBody>
        </p:sp>
        <p:sp>
          <p:nvSpPr>
            <p:cNvPr id="11270" name="Text Box 12">
              <a:extLst>
                <a:ext uri="{FF2B5EF4-FFF2-40B4-BE49-F238E27FC236}">
                  <a16:creationId xmlns:a16="http://schemas.microsoft.com/office/drawing/2014/main" id="{01E073E0-F795-4828-B999-48629FA5BAF8}"/>
                </a:ext>
              </a:extLst>
            </p:cNvPr>
            <p:cNvSpPr txBox="1">
              <a:spLocks noChangeArrowheads="1"/>
            </p:cNvSpPr>
            <p:nvPr/>
          </p:nvSpPr>
          <p:spPr bwMode="auto">
            <a:xfrm>
              <a:off x="825" y="3226"/>
              <a:ext cx="83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问题实例</a:t>
              </a:r>
            </a:p>
          </p:txBody>
        </p:sp>
        <p:sp>
          <p:nvSpPr>
            <p:cNvPr id="11271" name="AutoShape 13">
              <a:extLst>
                <a:ext uri="{FF2B5EF4-FFF2-40B4-BE49-F238E27FC236}">
                  <a16:creationId xmlns:a16="http://schemas.microsoft.com/office/drawing/2014/main" id="{3EA11239-6545-450F-A012-5D9511107F1D}"/>
                </a:ext>
              </a:extLst>
            </p:cNvPr>
            <p:cNvSpPr>
              <a:spLocks noChangeArrowheads="1"/>
            </p:cNvSpPr>
            <p:nvPr/>
          </p:nvSpPr>
          <p:spPr bwMode="auto">
            <a:xfrm>
              <a:off x="1989" y="3214"/>
              <a:ext cx="1675" cy="290"/>
            </a:xfrm>
            <a:prstGeom prst="roundRect">
              <a:avLst>
                <a:gd name="adj" fmla="val 16667"/>
              </a:avLst>
            </a:prstGeom>
            <a:solidFill>
              <a:schemeClr val="tx1"/>
            </a:solidFill>
            <a:ln w="9525" algn="ctr">
              <a:solidFill>
                <a:srgbClr val="0033CC"/>
              </a:solidFill>
              <a:round/>
              <a:headEnd/>
              <a:tailEnd/>
            </a:ln>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更简单的实例</a:t>
              </a:r>
            </a:p>
          </p:txBody>
        </p:sp>
        <p:cxnSp>
          <p:nvCxnSpPr>
            <p:cNvPr id="11272" name="AutoShape 15">
              <a:extLst>
                <a:ext uri="{FF2B5EF4-FFF2-40B4-BE49-F238E27FC236}">
                  <a16:creationId xmlns:a16="http://schemas.microsoft.com/office/drawing/2014/main" id="{F5028AE2-E334-483E-85AC-139A78EBDDEF}"/>
                </a:ext>
              </a:extLst>
            </p:cNvPr>
            <p:cNvCxnSpPr>
              <a:cxnSpLocks noChangeShapeType="1"/>
              <a:stCxn id="11270" idx="3"/>
              <a:endCxn id="11271" idx="1"/>
            </p:cNvCxnSpPr>
            <p:nvPr/>
          </p:nvCxnSpPr>
          <p:spPr bwMode="auto">
            <a:xfrm>
              <a:off x="1655" y="3357"/>
              <a:ext cx="334" cy="2"/>
            </a:xfrm>
            <a:prstGeom prst="straightConnector1">
              <a:avLst/>
            </a:prstGeom>
            <a:noFill/>
            <a:ln w="19050">
              <a:solidFill>
                <a:srgbClr val="0033CC"/>
              </a:solidFill>
              <a:round/>
              <a:headEnd/>
              <a:tailEnd type="stealth" w="lg" len="lg"/>
            </a:ln>
            <a:extLst>
              <a:ext uri="{909E8E84-426E-40DD-AFC4-6F175D3DCCD1}">
                <a14:hiddenFill xmlns:a14="http://schemas.microsoft.com/office/drawing/2010/main">
                  <a:noFill/>
                </a14:hiddenFill>
              </a:ext>
            </a:extLst>
          </p:spPr>
        </p:cxnSp>
        <p:cxnSp>
          <p:nvCxnSpPr>
            <p:cNvPr id="11273" name="AutoShape 16">
              <a:extLst>
                <a:ext uri="{FF2B5EF4-FFF2-40B4-BE49-F238E27FC236}">
                  <a16:creationId xmlns:a16="http://schemas.microsoft.com/office/drawing/2014/main" id="{D69E5BBC-16D6-4FE3-A82E-DA94BA675AB2}"/>
                </a:ext>
              </a:extLst>
            </p:cNvPr>
            <p:cNvCxnSpPr>
              <a:cxnSpLocks noChangeShapeType="1"/>
              <a:stCxn id="11271" idx="3"/>
              <a:endCxn id="11269" idx="1"/>
            </p:cNvCxnSpPr>
            <p:nvPr/>
          </p:nvCxnSpPr>
          <p:spPr bwMode="auto">
            <a:xfrm>
              <a:off x="3664" y="3359"/>
              <a:ext cx="259" cy="0"/>
            </a:xfrm>
            <a:prstGeom prst="straightConnector1">
              <a:avLst/>
            </a:prstGeom>
            <a:noFill/>
            <a:ln w="19050">
              <a:solidFill>
                <a:srgbClr val="0033CC"/>
              </a:solidFill>
              <a:round/>
              <a:headEnd/>
              <a:tailEnd type="stealth" w="lg" len="lg"/>
            </a:ln>
            <a:extLst>
              <a:ext uri="{909E8E84-426E-40DD-AFC4-6F175D3DCCD1}">
                <a14:hiddenFill xmlns:a14="http://schemas.microsoft.com/office/drawing/2010/main">
                  <a:noFill/>
                </a14:hiddenFill>
              </a:ext>
            </a:extLst>
          </p:spPr>
        </p:cxnSp>
      </p:grpSp>
      <p:sp>
        <p:nvSpPr>
          <p:cNvPr id="11267" name="标题 5">
            <a:extLst>
              <a:ext uri="{FF2B5EF4-FFF2-40B4-BE49-F238E27FC236}">
                <a16:creationId xmlns:a16="http://schemas.microsoft.com/office/drawing/2014/main" id="{6E71E0ED-F4B9-49CA-8555-2C690E809D65}"/>
              </a:ext>
            </a:extLst>
          </p:cNvPr>
          <p:cNvSpPr>
            <a:spLocks noGrp="1" noChangeArrowheads="1"/>
          </p:cNvSpPr>
          <p:nvPr>
            <p:ph type="title"/>
          </p:nvPr>
        </p:nvSpPr>
        <p:spPr/>
        <p:txBody>
          <a:bodyPr/>
          <a:lstStyle/>
          <a:p>
            <a:pPr eaLnBrk="1" hangingPunct="1"/>
            <a:r>
              <a:rPr lang="zh-CN" altLang="en-US"/>
              <a:t>实例化简</a:t>
            </a:r>
          </a:p>
        </p:txBody>
      </p:sp>
      <p:sp>
        <p:nvSpPr>
          <p:cNvPr id="11268" name="内容占位符 6">
            <a:extLst>
              <a:ext uri="{FF2B5EF4-FFF2-40B4-BE49-F238E27FC236}">
                <a16:creationId xmlns:a16="http://schemas.microsoft.com/office/drawing/2014/main" id="{F9384DEC-73D3-4D04-B440-C2F1D9F417DA}"/>
              </a:ext>
            </a:extLst>
          </p:cNvPr>
          <p:cNvSpPr>
            <a:spLocks noGrp="1" noChangeArrowheads="1"/>
          </p:cNvSpPr>
          <p:nvPr>
            <p:ph idx="1"/>
          </p:nvPr>
        </p:nvSpPr>
        <p:spPr>
          <a:xfrm>
            <a:off x="812800" y="1266825"/>
            <a:ext cx="9626600" cy="1525588"/>
          </a:xfrm>
        </p:spPr>
        <p:txBody>
          <a:bodyPr/>
          <a:lstStyle/>
          <a:p>
            <a:pPr eaLnBrk="1" hangingPunct="1"/>
            <a:r>
              <a:rPr lang="zh-CN" altLang="en-US"/>
              <a:t>实例变换为另一个更简单</a:t>
            </a:r>
            <a:r>
              <a:rPr lang="en-US" altLang="zh-CN"/>
              <a:t>/</a:t>
            </a:r>
            <a:r>
              <a:rPr lang="zh-CN" altLang="en-US"/>
              <a:t>方便求解的实例</a:t>
            </a:r>
            <a:endParaRPr lang="en-US" altLang="zh-CN"/>
          </a:p>
          <a:p>
            <a:pPr lvl="1" eaLnBrk="1" hangingPunct="1"/>
            <a:r>
              <a:rPr lang="zh-CN" altLang="en-US"/>
              <a:t>预排序</a:t>
            </a:r>
            <a:endParaRPr lang="en-US" altLang="zh-CN"/>
          </a:p>
          <a:p>
            <a:pPr lvl="1" eaLnBrk="1" hangingPunct="1"/>
            <a:r>
              <a:rPr lang="zh-CN" altLang="en-US"/>
              <a:t>高斯消元法（部分主元法）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C5C381D-4463-453C-BEC2-57E125753D5A}"/>
              </a:ext>
            </a:extLst>
          </p:cNvPr>
          <p:cNvSpPr>
            <a:spLocks noGrp="1" noChangeArrowheads="1"/>
          </p:cNvSpPr>
          <p:nvPr>
            <p:ph type="title"/>
          </p:nvPr>
        </p:nvSpPr>
        <p:spPr/>
        <p:txBody>
          <a:bodyPr/>
          <a:lstStyle/>
          <a:p>
            <a:pPr eaLnBrk="1" hangingPunct="1"/>
            <a:r>
              <a:rPr lang="zh-CN" altLang="en-US" sz="3400"/>
              <a:t>二进制幂</a:t>
            </a:r>
            <a:r>
              <a:rPr lang="en-US" altLang="zh-CN" sz="3400"/>
              <a:t>(Binary Exponentiation )</a:t>
            </a:r>
          </a:p>
        </p:txBody>
      </p:sp>
      <p:sp>
        <p:nvSpPr>
          <p:cNvPr id="64515" name="Rectangle 3">
            <a:extLst>
              <a:ext uri="{FF2B5EF4-FFF2-40B4-BE49-F238E27FC236}">
                <a16:creationId xmlns:a16="http://schemas.microsoft.com/office/drawing/2014/main" id="{CAABBA01-4158-408A-BBF3-38167D519894}"/>
              </a:ext>
            </a:extLst>
          </p:cNvPr>
          <p:cNvSpPr>
            <a:spLocks noGrp="1" noChangeArrowheads="1"/>
          </p:cNvSpPr>
          <p:nvPr>
            <p:ph idx="1"/>
          </p:nvPr>
        </p:nvSpPr>
        <p:spPr>
          <a:xfrm>
            <a:off x="695325" y="1157288"/>
            <a:ext cx="11176000" cy="1624012"/>
          </a:xfrm>
        </p:spPr>
        <p:txBody>
          <a:bodyPr/>
          <a:lstStyle/>
          <a:p>
            <a:pPr eaLnBrk="1" hangingPunct="1"/>
            <a:r>
              <a:rPr lang="zh-CN" altLang="en-US"/>
              <a:t>计算 </a:t>
            </a:r>
            <a:r>
              <a:rPr lang="en-US" altLang="zh-CN"/>
              <a:t>a</a:t>
            </a:r>
            <a:r>
              <a:rPr lang="en-US" altLang="zh-CN" baseline="30000"/>
              <a:t>n</a:t>
            </a:r>
          </a:p>
          <a:p>
            <a:pPr lvl="1" eaLnBrk="1" hangingPunct="1"/>
            <a:r>
              <a:rPr lang="zh-CN" altLang="en-US"/>
              <a:t>设 </a:t>
            </a:r>
            <a:r>
              <a:rPr lang="en-US" altLang="zh-CN"/>
              <a:t>n </a:t>
            </a:r>
            <a:r>
              <a:rPr lang="zh-CN" altLang="en-US"/>
              <a:t>是一个正整数的二进制串，</a:t>
            </a:r>
            <a:r>
              <a:rPr lang="en-US" altLang="zh-CN"/>
              <a:t>n=b</a:t>
            </a:r>
            <a:r>
              <a:rPr lang="en-US" altLang="zh-CN" baseline="-25000"/>
              <a:t>I</a:t>
            </a:r>
            <a:r>
              <a:rPr lang="en-US" altLang="zh-CN"/>
              <a:t>…b</a:t>
            </a:r>
            <a:r>
              <a:rPr lang="en-US" altLang="zh-CN" baseline="-25000"/>
              <a:t>i</a:t>
            </a:r>
            <a:r>
              <a:rPr lang="en-US" altLang="zh-CN"/>
              <a:t>…b</a:t>
            </a:r>
            <a:r>
              <a:rPr lang="en-US" altLang="zh-CN" baseline="-25000"/>
              <a:t>0</a:t>
            </a:r>
            <a:r>
              <a:rPr lang="zh-CN" altLang="en-US"/>
              <a:t>，则可用下面的多项式来计算 </a:t>
            </a:r>
            <a:r>
              <a:rPr lang="en-US" altLang="zh-CN"/>
              <a:t>n </a:t>
            </a:r>
            <a:r>
              <a:rPr lang="zh-CN" altLang="en-US"/>
              <a:t>的值。</a:t>
            </a:r>
          </a:p>
        </p:txBody>
      </p:sp>
      <p:pic>
        <p:nvPicPr>
          <p:cNvPr id="64516" name="Picture 4">
            <a:extLst>
              <a:ext uri="{FF2B5EF4-FFF2-40B4-BE49-F238E27FC236}">
                <a16:creationId xmlns:a16="http://schemas.microsoft.com/office/drawing/2014/main" id="{D4A1EC05-8482-4DF0-8D1D-C2372B3E7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2581275"/>
            <a:ext cx="64817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CC4D78C0-44B9-4279-8E00-FA270678B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588" y="3582988"/>
            <a:ext cx="89281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a:extLst>
              <a:ext uri="{FF2B5EF4-FFF2-40B4-BE49-F238E27FC236}">
                <a16:creationId xmlns:a16="http://schemas.microsoft.com/office/drawing/2014/main" id="{9B12BE32-77B9-43D8-882C-B527E6351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5" y="4616450"/>
            <a:ext cx="66246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CBF6D6F1-DEDB-4819-B896-A6215E6EFAB7}"/>
              </a:ext>
            </a:extLst>
          </p:cNvPr>
          <p:cNvSpPr>
            <a:spLocks noGrp="1" noChangeArrowheads="1"/>
          </p:cNvSpPr>
          <p:nvPr>
            <p:ph type="title"/>
          </p:nvPr>
        </p:nvSpPr>
        <p:spPr>
          <a:xfrm>
            <a:off x="766763" y="61913"/>
            <a:ext cx="8281987" cy="774700"/>
          </a:xfrm>
        </p:spPr>
        <p:txBody>
          <a:bodyPr/>
          <a:lstStyle/>
          <a:p>
            <a:pPr eaLnBrk="1" hangingPunct="1"/>
            <a:r>
              <a:rPr lang="zh-CN" altLang="en-US" sz="3400"/>
              <a:t>二进制幂</a:t>
            </a:r>
            <a:r>
              <a:rPr lang="en-US" altLang="zh-CN" sz="3400"/>
              <a:t>(Binary Exponentiation )</a:t>
            </a:r>
          </a:p>
        </p:txBody>
      </p:sp>
      <p:graphicFrame>
        <p:nvGraphicFramePr>
          <p:cNvPr id="141335" name="Group 23">
            <a:extLst>
              <a:ext uri="{FF2B5EF4-FFF2-40B4-BE49-F238E27FC236}">
                <a16:creationId xmlns:a16="http://schemas.microsoft.com/office/drawing/2014/main" id="{6172983D-5E43-4E20-976E-6551051B81B0}"/>
              </a:ext>
            </a:extLst>
          </p:cNvPr>
          <p:cNvGraphicFramePr>
            <a:graphicFrameLocks noGrp="1"/>
          </p:cNvGraphicFramePr>
          <p:nvPr>
            <p:ph type="tbl" idx="1"/>
            <p:extLst>
              <p:ext uri="{D42A27DB-BD31-4B8C-83A1-F6EECF244321}">
                <p14:modId xmlns:p14="http://schemas.microsoft.com/office/powerpoint/2010/main" val="1035226779"/>
              </p:ext>
            </p:extLst>
          </p:nvPr>
        </p:nvGraphicFramePr>
        <p:xfrm>
          <a:off x="766764" y="2205038"/>
          <a:ext cx="9866312" cy="2319337"/>
        </p:xfrm>
        <a:graphic>
          <a:graphicData uri="http://schemas.openxmlformats.org/drawingml/2006/table">
            <a:tbl>
              <a:tblPr/>
              <a:tblGrid>
                <a:gridCol w="5185220">
                  <a:extLst>
                    <a:ext uri="{9D8B030D-6E8A-4147-A177-3AD203B41FA5}">
                      <a16:colId xmlns:a16="http://schemas.microsoft.com/office/drawing/2014/main" val="20000"/>
                    </a:ext>
                  </a:extLst>
                </a:gridCol>
                <a:gridCol w="4681092">
                  <a:extLst>
                    <a:ext uri="{9D8B030D-6E8A-4147-A177-3AD203B41FA5}">
                      <a16:colId xmlns:a16="http://schemas.microsoft.com/office/drawing/2014/main" val="20001"/>
                    </a:ext>
                  </a:extLst>
                </a:gridCol>
              </a:tblGrid>
              <a:tr h="48766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0" i="0" u="none" strike="noStrike" cap="none" normalizeH="0" baseline="0" dirty="0">
                          <a:ln>
                            <a:noFill/>
                          </a:ln>
                          <a:solidFill>
                            <a:schemeClr val="bg2"/>
                          </a:solidFill>
                          <a:effectLst/>
                          <a:latin typeface="Arial" charset="0"/>
                          <a:ea typeface="宋体" pitchFamily="2" charset="-122"/>
                        </a:rPr>
                        <a:t>     用霍纳法则计算</a:t>
                      </a:r>
                      <a:r>
                        <a:rPr kumimoji="0" lang="en-US" altLang="zh-CN" sz="2600" b="0" i="0" u="none" strike="noStrike" cap="none" normalizeH="0" baseline="0" dirty="0">
                          <a:ln>
                            <a:noFill/>
                          </a:ln>
                          <a:solidFill>
                            <a:schemeClr val="bg2"/>
                          </a:solidFill>
                          <a:effectLst/>
                          <a:latin typeface="Arial" charset="0"/>
                          <a:ea typeface="宋体" pitchFamily="2" charset="-122"/>
                        </a:rPr>
                        <a:t>p(2)</a:t>
                      </a:r>
                    </a:p>
                  </a:txBody>
                  <a:tcPr marT="45713" marB="45713" horzOverflow="overflow">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0" i="0" u="none" strike="noStrike" cap="none" normalizeH="0" baseline="0" dirty="0">
                          <a:ln>
                            <a:noFill/>
                          </a:ln>
                          <a:solidFill>
                            <a:schemeClr val="bg2"/>
                          </a:solidFill>
                          <a:effectLst/>
                          <a:latin typeface="Arial" charset="0"/>
                          <a:ea typeface="宋体" pitchFamily="2" charset="-122"/>
                        </a:rPr>
                        <a:t>    相对于</a:t>
                      </a:r>
                      <a:r>
                        <a:rPr kumimoji="0" lang="en-US" altLang="zh-CN" sz="2600" b="0" i="0" u="none" strike="noStrike" cap="none" normalizeH="0" baseline="0" dirty="0">
                          <a:ln>
                            <a:noFill/>
                          </a:ln>
                          <a:solidFill>
                            <a:schemeClr val="bg2"/>
                          </a:solidFill>
                          <a:effectLst/>
                          <a:latin typeface="Arial" charset="0"/>
                          <a:ea typeface="宋体" pitchFamily="2" charset="-122"/>
                        </a:rPr>
                        <a:t>a</a:t>
                      </a:r>
                      <a:r>
                        <a:rPr kumimoji="0" lang="en-US" altLang="zh-CN" sz="2600" b="0" i="0" u="none" strike="noStrike" cap="none" normalizeH="0" baseline="30000" dirty="0">
                          <a:ln>
                            <a:noFill/>
                          </a:ln>
                          <a:solidFill>
                            <a:schemeClr val="bg2"/>
                          </a:solidFill>
                          <a:effectLst/>
                          <a:latin typeface="Arial" charset="0"/>
                          <a:ea typeface="宋体" pitchFamily="2" charset="-122"/>
                        </a:rPr>
                        <a:t>n</a:t>
                      </a:r>
                      <a:r>
                        <a:rPr kumimoji="0" lang="en-US" altLang="zh-CN" sz="2600" b="0" i="0" u="none" strike="noStrike" cap="none" normalizeH="0" baseline="0" dirty="0">
                          <a:ln>
                            <a:noFill/>
                          </a:ln>
                          <a:solidFill>
                            <a:schemeClr val="bg2"/>
                          </a:solidFill>
                          <a:effectLst/>
                          <a:latin typeface="Arial" charset="0"/>
                          <a:ea typeface="宋体" pitchFamily="2" charset="-122"/>
                        </a:rPr>
                        <a:t>=a</a:t>
                      </a:r>
                      <a:r>
                        <a:rPr kumimoji="0" lang="en-US" altLang="zh-CN" sz="2600" b="0" i="0" u="none" strike="noStrike" cap="none" normalizeH="0" baseline="30000" dirty="0">
                          <a:ln>
                            <a:noFill/>
                          </a:ln>
                          <a:solidFill>
                            <a:schemeClr val="bg2"/>
                          </a:solidFill>
                          <a:effectLst/>
                          <a:latin typeface="Arial" charset="0"/>
                          <a:ea typeface="宋体" pitchFamily="2" charset="-122"/>
                        </a:rPr>
                        <a:t>p(2)</a:t>
                      </a:r>
                      <a:r>
                        <a:rPr kumimoji="0" lang="zh-CN" altLang="en-US" sz="2600" b="0" i="0" u="none" strike="noStrike" cap="none" normalizeH="0" baseline="0" dirty="0">
                          <a:ln>
                            <a:noFill/>
                          </a:ln>
                          <a:solidFill>
                            <a:schemeClr val="bg2"/>
                          </a:solidFill>
                          <a:effectLst/>
                          <a:latin typeface="Arial" charset="0"/>
                          <a:ea typeface="宋体" pitchFamily="2" charset="-122"/>
                        </a:rPr>
                        <a:t>来说</a:t>
                      </a:r>
                    </a:p>
                  </a:txBody>
                  <a:tcPr marT="45713" marB="45713" horzOverflow="overflow">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3167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dirty="0">
                        <a:ln>
                          <a:noFill/>
                        </a:ln>
                        <a:solidFill>
                          <a:schemeClr val="bg2"/>
                        </a:solidFill>
                        <a:effectLst/>
                        <a:latin typeface="Arial" charset="0"/>
                        <a:ea typeface="宋体" pitchFamily="2" charset="-122"/>
                      </a:endParaRPr>
                    </a:p>
                  </a:txBody>
                  <a:tcPr marT="45713" marB="45713" horzOverflow="overflow">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dirty="0">
                        <a:ln>
                          <a:noFill/>
                        </a:ln>
                        <a:solidFill>
                          <a:schemeClr val="bg2"/>
                        </a:solidFill>
                        <a:effectLst/>
                        <a:latin typeface="Arial" charset="0"/>
                        <a:ea typeface="宋体" pitchFamily="2" charset="-122"/>
                      </a:endParaRPr>
                    </a:p>
                  </a:txBody>
                  <a:tcPr marT="45713" marB="45713" horzOverflow="overflow">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6570" name="Picture 4">
            <a:extLst>
              <a:ext uri="{FF2B5EF4-FFF2-40B4-BE49-F238E27FC236}">
                <a16:creationId xmlns:a16="http://schemas.microsoft.com/office/drawing/2014/main" id="{7868ACA2-194C-4A88-9EF0-25B5A93C3011}"/>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127125" y="1274763"/>
            <a:ext cx="6408738" cy="836612"/>
          </a:xfrm>
          <a:noFill/>
        </p:spPr>
      </p:pic>
      <p:pic>
        <p:nvPicPr>
          <p:cNvPr id="66571" name="Picture 20">
            <a:extLst>
              <a:ext uri="{FF2B5EF4-FFF2-40B4-BE49-F238E27FC236}">
                <a16:creationId xmlns:a16="http://schemas.microsoft.com/office/drawing/2014/main" id="{A56AD830-0FD1-40CB-AFA4-0B8188087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77" y="3014662"/>
            <a:ext cx="5101213"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Picture 21">
            <a:extLst>
              <a:ext uri="{FF2B5EF4-FFF2-40B4-BE49-F238E27FC236}">
                <a16:creationId xmlns:a16="http://schemas.microsoft.com/office/drawing/2014/main" id="{78560FA8-707A-4AC4-894F-82017E1BAB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287" y="2852936"/>
            <a:ext cx="4159192" cy="16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Picture 24">
            <a:extLst>
              <a:ext uri="{FF2B5EF4-FFF2-40B4-BE49-F238E27FC236}">
                <a16:creationId xmlns:a16="http://schemas.microsoft.com/office/drawing/2014/main" id="{01FFB7BD-8959-4F7F-9DB8-38670EA3AA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400" y="4665588"/>
            <a:ext cx="11196913" cy="183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2536033D-A039-4326-92A5-DD8D2F0BE8C3}"/>
              </a:ext>
            </a:extLst>
          </p:cNvPr>
          <p:cNvSpPr>
            <a:spLocks noGrp="1" noChangeArrowheads="1"/>
          </p:cNvSpPr>
          <p:nvPr>
            <p:ph type="title"/>
          </p:nvPr>
        </p:nvSpPr>
        <p:spPr/>
        <p:txBody>
          <a:bodyPr/>
          <a:lstStyle/>
          <a:p>
            <a:pPr eaLnBrk="1" hangingPunct="1"/>
            <a:r>
              <a:rPr lang="zh-CN" altLang="en-US" sz="3800"/>
              <a:t>二进制幂</a:t>
            </a:r>
            <a:r>
              <a:rPr lang="en-US" altLang="zh-CN" sz="3800"/>
              <a:t>(Binary Exponentiation )</a:t>
            </a:r>
          </a:p>
        </p:txBody>
      </p:sp>
      <p:sp>
        <p:nvSpPr>
          <p:cNvPr id="68611" name="Rectangle 3">
            <a:extLst>
              <a:ext uri="{FF2B5EF4-FFF2-40B4-BE49-F238E27FC236}">
                <a16:creationId xmlns:a16="http://schemas.microsoft.com/office/drawing/2014/main" id="{6F6FEFB8-8235-42B1-8CBF-58A292AAD428}"/>
              </a:ext>
            </a:extLst>
          </p:cNvPr>
          <p:cNvSpPr>
            <a:spLocks noGrp="1" noChangeArrowheads="1"/>
          </p:cNvSpPr>
          <p:nvPr>
            <p:ph idx="4294967295"/>
          </p:nvPr>
        </p:nvSpPr>
        <p:spPr>
          <a:xfrm>
            <a:off x="812800" y="1266825"/>
            <a:ext cx="9855200" cy="1398971"/>
          </a:xfrm>
        </p:spPr>
        <p:txBody>
          <a:bodyPr/>
          <a:lstStyle/>
          <a:p>
            <a:pPr eaLnBrk="1" hangingPunct="1"/>
            <a:r>
              <a:rPr lang="zh-CN" altLang="en-US" b="1" dirty="0">
                <a:solidFill>
                  <a:schemeClr val="bg2">
                    <a:lumMod val="50000"/>
                    <a:lumOff val="50000"/>
                  </a:schemeClr>
                </a:solidFill>
              </a:rPr>
              <a:t>从左至右二进制幂</a:t>
            </a:r>
          </a:p>
        </p:txBody>
      </p:sp>
      <p:grpSp>
        <p:nvGrpSpPr>
          <p:cNvPr id="68612" name="组合 3">
            <a:extLst>
              <a:ext uri="{FF2B5EF4-FFF2-40B4-BE49-F238E27FC236}">
                <a16:creationId xmlns:a16="http://schemas.microsoft.com/office/drawing/2014/main" id="{717C124B-6ABB-4815-A453-AA0785208068}"/>
              </a:ext>
            </a:extLst>
          </p:cNvPr>
          <p:cNvGrpSpPr>
            <a:grpSpLocks/>
          </p:cNvGrpSpPr>
          <p:nvPr/>
        </p:nvGrpSpPr>
        <p:grpSpPr bwMode="auto">
          <a:xfrm>
            <a:off x="1343472" y="1941568"/>
            <a:ext cx="8496300" cy="4681537"/>
            <a:chOff x="683568" y="1988840"/>
            <a:chExt cx="6897063" cy="3602335"/>
          </a:xfrm>
        </p:grpSpPr>
        <p:pic>
          <p:nvPicPr>
            <p:cNvPr id="68613" name="图片 1">
              <a:extLst>
                <a:ext uri="{FF2B5EF4-FFF2-40B4-BE49-F238E27FC236}">
                  <a16:creationId xmlns:a16="http://schemas.microsoft.com/office/drawing/2014/main" id="{FCE16505-611B-4097-9674-06951049A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88840"/>
              <a:ext cx="6897063" cy="10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图片 2">
              <a:extLst>
                <a:ext uri="{FF2B5EF4-FFF2-40B4-BE49-F238E27FC236}">
                  <a16:creationId xmlns:a16="http://schemas.microsoft.com/office/drawing/2014/main" id="{935A112F-28FB-48C8-89FD-56B025D61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952382"/>
              <a:ext cx="6211167" cy="263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矩形 6">
            <a:extLst>
              <a:ext uri="{FF2B5EF4-FFF2-40B4-BE49-F238E27FC236}">
                <a16:creationId xmlns:a16="http://schemas.microsoft.com/office/drawing/2014/main" id="{EA38281C-30C7-4C5A-ACDB-D420AD63721B}"/>
              </a:ext>
            </a:extLst>
          </p:cNvPr>
          <p:cNvSpPr/>
          <p:nvPr/>
        </p:nvSpPr>
        <p:spPr>
          <a:xfrm>
            <a:off x="7590065" y="4149080"/>
            <a:ext cx="2826415" cy="584775"/>
          </a:xfrm>
          <a:prstGeom prst="rect">
            <a:avLst/>
          </a:prstGeom>
        </p:spPr>
        <p:txBody>
          <a:bodyPr wrap="none">
            <a:spAutoFit/>
          </a:bodyPr>
          <a:lstStyle/>
          <a:p>
            <a:r>
              <a:rPr lang="en-US" altLang="zh-CN" sz="3200" dirty="0">
                <a:solidFill>
                  <a:schemeClr val="bg2"/>
                </a:solidFill>
              </a:rPr>
              <a:t>T(n)</a:t>
            </a:r>
            <a:r>
              <a:rPr lang="zh-CN" altLang="en-US" sz="3200" dirty="0">
                <a:solidFill>
                  <a:schemeClr val="bg2"/>
                </a:solidFill>
              </a:rPr>
              <a:t>＝</a:t>
            </a:r>
            <a:r>
              <a:rPr lang="en-US" altLang="zh-CN" sz="3200" dirty="0">
                <a:solidFill>
                  <a:schemeClr val="bg2"/>
                </a:solidFill>
              </a:rPr>
              <a:t>Θ(</a:t>
            </a:r>
            <a:r>
              <a:rPr lang="en-US" altLang="zh-CN" sz="3200" i="1" dirty="0">
                <a:solidFill>
                  <a:schemeClr val="bg2"/>
                </a:solidFill>
              </a:rPr>
              <a:t>log</a:t>
            </a:r>
            <a:r>
              <a:rPr lang="en-US" altLang="zh-CN" sz="3200" baseline="-25000" dirty="0">
                <a:solidFill>
                  <a:schemeClr val="bg2"/>
                </a:solidFill>
              </a:rPr>
              <a:t>2 </a:t>
            </a:r>
            <a:r>
              <a:rPr lang="en-US" altLang="zh-CN" sz="3200" dirty="0">
                <a:solidFill>
                  <a:schemeClr val="bg2"/>
                </a:solidFill>
              </a:rPr>
              <a:t>n)</a:t>
            </a:r>
            <a:endParaRPr lang="zh-CN" altLang="en-US" sz="3200" dirty="0">
              <a:solidFill>
                <a:schemeClr val="bg2"/>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7FC0BEA-913F-4867-A9E2-6C6011F05492}"/>
              </a:ext>
            </a:extLst>
          </p:cNvPr>
          <p:cNvSpPr>
            <a:spLocks noGrp="1" noChangeArrowheads="1"/>
          </p:cNvSpPr>
          <p:nvPr>
            <p:ph type="title"/>
          </p:nvPr>
        </p:nvSpPr>
        <p:spPr/>
        <p:txBody>
          <a:bodyPr/>
          <a:lstStyle/>
          <a:p>
            <a:pPr eaLnBrk="1" hangingPunct="1"/>
            <a:r>
              <a:rPr lang="zh-CN" altLang="en-US" sz="3800"/>
              <a:t>二进制幂</a:t>
            </a:r>
            <a:r>
              <a:rPr lang="en-US" altLang="zh-CN" sz="3800"/>
              <a:t>(Binary Exponentiation )</a:t>
            </a:r>
          </a:p>
        </p:txBody>
      </p:sp>
      <p:sp>
        <p:nvSpPr>
          <p:cNvPr id="70659" name="Rectangle 3">
            <a:extLst>
              <a:ext uri="{FF2B5EF4-FFF2-40B4-BE49-F238E27FC236}">
                <a16:creationId xmlns:a16="http://schemas.microsoft.com/office/drawing/2014/main" id="{CB9A693C-64DD-497F-81E1-6FADF3014340}"/>
              </a:ext>
            </a:extLst>
          </p:cNvPr>
          <p:cNvSpPr>
            <a:spLocks noGrp="1" noChangeArrowheads="1"/>
          </p:cNvSpPr>
          <p:nvPr>
            <p:ph idx="4294967295"/>
          </p:nvPr>
        </p:nvSpPr>
        <p:spPr>
          <a:xfrm>
            <a:off x="812800" y="1266825"/>
            <a:ext cx="9855200" cy="4905375"/>
          </a:xfrm>
        </p:spPr>
        <p:txBody>
          <a:bodyPr/>
          <a:lstStyle/>
          <a:p>
            <a:pPr eaLnBrk="1" hangingPunct="1"/>
            <a:r>
              <a:rPr lang="zh-CN" altLang="en-US" b="1" dirty="0">
                <a:solidFill>
                  <a:schemeClr val="bg2">
                    <a:lumMod val="50000"/>
                    <a:lumOff val="50000"/>
                  </a:schemeClr>
                </a:solidFill>
              </a:rPr>
              <a:t>从右至左二进制幂</a:t>
            </a:r>
          </a:p>
        </p:txBody>
      </p:sp>
      <p:pic>
        <p:nvPicPr>
          <p:cNvPr id="70660" name="Picture 4">
            <a:extLst>
              <a:ext uri="{FF2B5EF4-FFF2-40B4-BE49-F238E27FC236}">
                <a16:creationId xmlns:a16="http://schemas.microsoft.com/office/drawing/2014/main" id="{E45CE2E6-DDFA-4890-A658-C74268F59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963738"/>
            <a:ext cx="79930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5">
            <a:extLst>
              <a:ext uri="{FF2B5EF4-FFF2-40B4-BE49-F238E27FC236}">
                <a16:creationId xmlns:a16="http://schemas.microsoft.com/office/drawing/2014/main" id="{E61C8ECD-E9D1-47A0-A5E3-575D5BEC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2738438"/>
            <a:ext cx="4543425"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62" name="Group 8">
            <a:extLst>
              <a:ext uri="{FF2B5EF4-FFF2-40B4-BE49-F238E27FC236}">
                <a16:creationId xmlns:a16="http://schemas.microsoft.com/office/drawing/2014/main" id="{E5B879D0-E10F-452C-8605-C53EDACB7275}"/>
              </a:ext>
            </a:extLst>
          </p:cNvPr>
          <p:cNvGrpSpPr>
            <a:grpSpLocks/>
          </p:cNvGrpSpPr>
          <p:nvPr/>
        </p:nvGrpSpPr>
        <p:grpSpPr bwMode="auto">
          <a:xfrm>
            <a:off x="812800" y="3578225"/>
            <a:ext cx="10899775" cy="2946400"/>
            <a:chOff x="282" y="2761"/>
            <a:chExt cx="5294" cy="1144"/>
          </a:xfrm>
        </p:grpSpPr>
        <p:pic>
          <p:nvPicPr>
            <p:cNvPr id="70663" name="Picture 6">
              <a:extLst>
                <a:ext uri="{FF2B5EF4-FFF2-40B4-BE49-F238E27FC236}">
                  <a16:creationId xmlns:a16="http://schemas.microsoft.com/office/drawing/2014/main" id="{4793FC06-2278-4E08-864B-AE326690B1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 y="3061"/>
              <a:ext cx="5216"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Text Box 7">
              <a:extLst>
                <a:ext uri="{FF2B5EF4-FFF2-40B4-BE49-F238E27FC236}">
                  <a16:creationId xmlns:a16="http://schemas.microsoft.com/office/drawing/2014/main" id="{17EBCEFD-E9FB-41B0-92C0-8567CC316297}"/>
                </a:ext>
              </a:extLst>
            </p:cNvPr>
            <p:cNvSpPr txBox="1">
              <a:spLocks noChangeArrowheads="1"/>
            </p:cNvSpPr>
            <p:nvPr/>
          </p:nvSpPr>
          <p:spPr bwMode="auto">
            <a:xfrm>
              <a:off x="282" y="2761"/>
              <a:ext cx="19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pPr>
              <a:r>
                <a:rPr kumimoji="0" lang="zh-CN" altLang="en-US">
                  <a:solidFill>
                    <a:schemeClr val="tx1"/>
                  </a:solidFill>
                  <a:latin typeface="Arial" panose="020B0604020202020204" pitchFamily="34" charset="0"/>
                  <a:ea typeface="宋体" panose="02010600030101010101" pitchFamily="2" charset="-122"/>
                </a:rPr>
                <a:t>计算</a:t>
              </a:r>
              <a:r>
                <a:rPr kumimoji="0" lang="en-US" altLang="zh-CN">
                  <a:solidFill>
                    <a:schemeClr val="tx1"/>
                  </a:solidFill>
                  <a:latin typeface="Arial" panose="020B0604020202020204" pitchFamily="34" charset="0"/>
                  <a:ea typeface="宋体" panose="02010600030101010101" pitchFamily="2" charset="-122"/>
                </a:rPr>
                <a:t>a</a:t>
              </a:r>
              <a:r>
                <a:rPr kumimoji="0" lang="en-US" altLang="zh-CN" baseline="30000">
                  <a:solidFill>
                    <a:schemeClr val="tx1"/>
                  </a:solidFill>
                  <a:latin typeface="Arial" panose="020B0604020202020204" pitchFamily="34" charset="0"/>
                  <a:ea typeface="宋体" panose="02010600030101010101" pitchFamily="2" charset="-122"/>
                </a:rPr>
                <a:t>13</a:t>
              </a:r>
              <a:r>
                <a:rPr kumimoji="0" lang="zh-CN" altLang="en-US">
                  <a:solidFill>
                    <a:schemeClr val="tx1"/>
                  </a:solidFill>
                  <a:latin typeface="Arial" panose="020B0604020202020204" pitchFamily="34" charset="0"/>
                  <a:ea typeface="宋体" panose="02010600030101010101" pitchFamily="2" charset="-122"/>
                </a:rPr>
                <a:t>，</a:t>
              </a:r>
              <a:r>
                <a:rPr kumimoji="0" lang="en-US" altLang="zh-CN">
                  <a:solidFill>
                    <a:schemeClr val="tx1"/>
                  </a:solidFill>
                  <a:latin typeface="Arial" panose="020B0604020202020204" pitchFamily="34" charset="0"/>
                  <a:ea typeface="宋体" panose="02010600030101010101" pitchFamily="2" charset="-122"/>
                </a:rPr>
                <a:t>n=13=1101</a:t>
              </a:r>
              <a:r>
                <a:rPr kumimoji="0" lang="en-US" altLang="zh-CN" baseline="-25000">
                  <a:solidFill>
                    <a:schemeClr val="tx1"/>
                  </a:solidFill>
                  <a:latin typeface="Arial" panose="020B0604020202020204" pitchFamily="34" charset="0"/>
                  <a:ea typeface="宋体" panose="02010600030101010101" pitchFamily="2" charset="-122"/>
                </a:rPr>
                <a:t>2</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8552639-F490-4AC4-BF29-91040FED3594}"/>
              </a:ext>
            </a:extLst>
          </p:cNvPr>
          <p:cNvSpPr>
            <a:spLocks noGrp="1" noChangeArrowheads="1"/>
          </p:cNvSpPr>
          <p:nvPr>
            <p:ph type="title"/>
          </p:nvPr>
        </p:nvSpPr>
        <p:spPr/>
        <p:txBody>
          <a:bodyPr/>
          <a:lstStyle/>
          <a:p>
            <a:pPr eaLnBrk="1" hangingPunct="1"/>
            <a:r>
              <a:rPr lang="zh-CN" altLang="en-US" sz="3800"/>
              <a:t>二进制幂</a:t>
            </a:r>
            <a:r>
              <a:rPr lang="en-US" altLang="zh-CN" sz="3800"/>
              <a:t>(Binary Exponentiation )</a:t>
            </a:r>
          </a:p>
        </p:txBody>
      </p:sp>
      <p:sp>
        <p:nvSpPr>
          <p:cNvPr id="72707" name="Rectangle 3">
            <a:extLst>
              <a:ext uri="{FF2B5EF4-FFF2-40B4-BE49-F238E27FC236}">
                <a16:creationId xmlns:a16="http://schemas.microsoft.com/office/drawing/2014/main" id="{C81A14F0-09AA-4356-A1AB-BB3926FDD7F7}"/>
              </a:ext>
            </a:extLst>
          </p:cNvPr>
          <p:cNvSpPr>
            <a:spLocks noGrp="1" noChangeArrowheads="1"/>
          </p:cNvSpPr>
          <p:nvPr>
            <p:ph idx="1"/>
          </p:nvPr>
        </p:nvSpPr>
        <p:spPr>
          <a:xfrm>
            <a:off x="812800" y="1268413"/>
            <a:ext cx="9409113" cy="4530725"/>
          </a:xfrm>
        </p:spPr>
        <p:txBody>
          <a:bodyPr/>
          <a:lstStyle/>
          <a:p>
            <a:pPr eaLnBrk="1" hangingPunct="1"/>
            <a:r>
              <a:rPr lang="zh-CN" altLang="en-US"/>
              <a:t>从右至左二进制幂</a:t>
            </a:r>
          </a:p>
        </p:txBody>
      </p:sp>
      <p:grpSp>
        <p:nvGrpSpPr>
          <p:cNvPr id="72708" name="组合 3">
            <a:extLst>
              <a:ext uri="{FF2B5EF4-FFF2-40B4-BE49-F238E27FC236}">
                <a16:creationId xmlns:a16="http://schemas.microsoft.com/office/drawing/2014/main" id="{8771EC31-BC1A-496D-A28B-0760B52AC3E6}"/>
              </a:ext>
            </a:extLst>
          </p:cNvPr>
          <p:cNvGrpSpPr>
            <a:grpSpLocks/>
          </p:cNvGrpSpPr>
          <p:nvPr/>
        </p:nvGrpSpPr>
        <p:grpSpPr bwMode="auto">
          <a:xfrm>
            <a:off x="1343025" y="1954213"/>
            <a:ext cx="8281988" cy="4643437"/>
            <a:chOff x="1175863" y="1833340"/>
            <a:chExt cx="6792273" cy="4275432"/>
          </a:xfrm>
        </p:grpSpPr>
        <p:pic>
          <p:nvPicPr>
            <p:cNvPr id="72709" name="图片 1">
              <a:extLst>
                <a:ext uri="{FF2B5EF4-FFF2-40B4-BE49-F238E27FC236}">
                  <a16:creationId xmlns:a16="http://schemas.microsoft.com/office/drawing/2014/main" id="{15048ED1-9C37-498E-A329-1AC7848A3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863" y="1833340"/>
              <a:ext cx="6792273" cy="319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图片 2">
              <a:extLst>
                <a:ext uri="{FF2B5EF4-FFF2-40B4-BE49-F238E27FC236}">
                  <a16:creationId xmlns:a16="http://schemas.microsoft.com/office/drawing/2014/main" id="{F7B11A43-2584-4EB9-9844-60FB6298F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5070402"/>
              <a:ext cx="4258269" cy="103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矩形 6">
            <a:extLst>
              <a:ext uri="{FF2B5EF4-FFF2-40B4-BE49-F238E27FC236}">
                <a16:creationId xmlns:a16="http://schemas.microsoft.com/office/drawing/2014/main" id="{8F2A5E13-EEB1-483C-AA0A-EB3599E98685}"/>
              </a:ext>
            </a:extLst>
          </p:cNvPr>
          <p:cNvSpPr/>
          <p:nvPr/>
        </p:nvSpPr>
        <p:spPr>
          <a:xfrm>
            <a:off x="7590065" y="4149080"/>
            <a:ext cx="2826415" cy="584775"/>
          </a:xfrm>
          <a:prstGeom prst="rect">
            <a:avLst/>
          </a:prstGeom>
        </p:spPr>
        <p:txBody>
          <a:bodyPr wrap="none">
            <a:spAutoFit/>
          </a:bodyPr>
          <a:lstStyle/>
          <a:p>
            <a:r>
              <a:rPr lang="en-US" altLang="zh-CN" sz="3200" dirty="0">
                <a:solidFill>
                  <a:schemeClr val="bg2"/>
                </a:solidFill>
              </a:rPr>
              <a:t>T(n)</a:t>
            </a:r>
            <a:r>
              <a:rPr lang="zh-CN" altLang="en-US" sz="3200" dirty="0">
                <a:solidFill>
                  <a:schemeClr val="bg2"/>
                </a:solidFill>
              </a:rPr>
              <a:t>＝</a:t>
            </a:r>
            <a:r>
              <a:rPr lang="en-US" altLang="zh-CN" sz="3200" dirty="0">
                <a:solidFill>
                  <a:schemeClr val="bg2"/>
                </a:solidFill>
              </a:rPr>
              <a:t>Θ(</a:t>
            </a:r>
            <a:r>
              <a:rPr lang="en-US" altLang="zh-CN" sz="3200" i="1" dirty="0">
                <a:solidFill>
                  <a:schemeClr val="bg2"/>
                </a:solidFill>
              </a:rPr>
              <a:t>log</a:t>
            </a:r>
            <a:r>
              <a:rPr lang="en-US" altLang="zh-CN" sz="3200" baseline="-25000" dirty="0">
                <a:solidFill>
                  <a:schemeClr val="bg2"/>
                </a:solidFill>
              </a:rPr>
              <a:t>2 </a:t>
            </a:r>
            <a:r>
              <a:rPr lang="en-US" altLang="zh-CN" sz="3200" dirty="0">
                <a:solidFill>
                  <a:schemeClr val="bg2"/>
                </a:solidFill>
              </a:rPr>
              <a:t>n)</a:t>
            </a:r>
            <a:endParaRPr lang="zh-CN" altLang="en-US" sz="3200" dirty="0">
              <a:solidFill>
                <a:schemeClr val="bg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C893A163-ED85-44B0-A776-DC9E58D64646}"/>
              </a:ext>
            </a:extLst>
          </p:cNvPr>
          <p:cNvGrpSpPr>
            <a:grpSpLocks/>
          </p:cNvGrpSpPr>
          <p:nvPr/>
        </p:nvGrpSpPr>
        <p:grpSpPr bwMode="auto">
          <a:xfrm>
            <a:off x="3000375" y="3789363"/>
            <a:ext cx="5854700" cy="460375"/>
            <a:chOff x="825" y="3212"/>
            <a:chExt cx="3688" cy="290"/>
          </a:xfrm>
        </p:grpSpPr>
        <p:sp>
          <p:nvSpPr>
            <p:cNvPr id="74757" name="Text Box 14">
              <a:extLst>
                <a:ext uri="{FF2B5EF4-FFF2-40B4-BE49-F238E27FC236}">
                  <a16:creationId xmlns:a16="http://schemas.microsoft.com/office/drawing/2014/main" id="{C60F1AE9-5DAE-4C77-846B-F8B98A3C54CD}"/>
                </a:ext>
              </a:extLst>
            </p:cNvPr>
            <p:cNvSpPr txBox="1">
              <a:spLocks noChangeArrowheads="1"/>
            </p:cNvSpPr>
            <p:nvPr/>
          </p:nvSpPr>
          <p:spPr bwMode="auto">
            <a:xfrm>
              <a:off x="3923" y="3226"/>
              <a:ext cx="59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求解</a:t>
              </a:r>
            </a:p>
          </p:txBody>
        </p:sp>
        <p:sp>
          <p:nvSpPr>
            <p:cNvPr id="74758" name="Text Box 12">
              <a:extLst>
                <a:ext uri="{FF2B5EF4-FFF2-40B4-BE49-F238E27FC236}">
                  <a16:creationId xmlns:a16="http://schemas.microsoft.com/office/drawing/2014/main" id="{B1708084-EC5D-41B9-88A2-E397F14297AB}"/>
                </a:ext>
              </a:extLst>
            </p:cNvPr>
            <p:cNvSpPr txBox="1">
              <a:spLocks noChangeArrowheads="1"/>
            </p:cNvSpPr>
            <p:nvPr/>
          </p:nvSpPr>
          <p:spPr bwMode="auto">
            <a:xfrm>
              <a:off x="825" y="3226"/>
              <a:ext cx="83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问题实例</a:t>
              </a:r>
            </a:p>
          </p:txBody>
        </p:sp>
        <p:sp>
          <p:nvSpPr>
            <p:cNvPr id="74759" name="AutoShape 13">
              <a:extLst>
                <a:ext uri="{FF2B5EF4-FFF2-40B4-BE49-F238E27FC236}">
                  <a16:creationId xmlns:a16="http://schemas.microsoft.com/office/drawing/2014/main" id="{857F0B07-89C7-416A-A0FD-04E602725693}"/>
                </a:ext>
              </a:extLst>
            </p:cNvPr>
            <p:cNvSpPr>
              <a:spLocks noChangeArrowheads="1"/>
            </p:cNvSpPr>
            <p:nvPr/>
          </p:nvSpPr>
          <p:spPr bwMode="auto">
            <a:xfrm>
              <a:off x="2012" y="3212"/>
              <a:ext cx="1675" cy="290"/>
            </a:xfrm>
            <a:prstGeom prst="roundRect">
              <a:avLst>
                <a:gd name="adj" fmla="val 16667"/>
              </a:avLst>
            </a:prstGeom>
            <a:solidFill>
              <a:schemeClr val="tx1"/>
            </a:solidFill>
            <a:ln w="9525" algn="ctr">
              <a:solidFill>
                <a:srgbClr val="0033CC"/>
              </a:solidFill>
              <a:round/>
              <a:headEnd/>
              <a:tailEnd/>
            </a:ln>
          </p:spPr>
          <p:txBody>
            <a:bodyPr>
              <a:spAutoFit/>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SzTx/>
                <a:buFontTx/>
                <a:buNone/>
              </a:pPr>
              <a:r>
                <a:rPr kumimoji="0" lang="zh-CN" altLang="en-US" sz="2100">
                  <a:latin typeface="Arial" panose="020B0604020202020204" pitchFamily="34" charset="0"/>
                </a:rPr>
                <a:t>另一个问题的实例</a:t>
              </a:r>
            </a:p>
          </p:txBody>
        </p:sp>
        <p:cxnSp>
          <p:nvCxnSpPr>
            <p:cNvPr id="74760" name="AutoShape 15">
              <a:extLst>
                <a:ext uri="{FF2B5EF4-FFF2-40B4-BE49-F238E27FC236}">
                  <a16:creationId xmlns:a16="http://schemas.microsoft.com/office/drawing/2014/main" id="{BDEB6AB7-EE93-48C6-98AE-0237F0CC2E31}"/>
                </a:ext>
              </a:extLst>
            </p:cNvPr>
            <p:cNvCxnSpPr>
              <a:cxnSpLocks noChangeShapeType="1"/>
              <a:stCxn id="74758" idx="3"/>
              <a:endCxn id="74759" idx="1"/>
            </p:cNvCxnSpPr>
            <p:nvPr/>
          </p:nvCxnSpPr>
          <p:spPr bwMode="auto">
            <a:xfrm>
              <a:off x="1655" y="3357"/>
              <a:ext cx="357" cy="0"/>
            </a:xfrm>
            <a:prstGeom prst="straightConnector1">
              <a:avLst/>
            </a:prstGeom>
            <a:noFill/>
            <a:ln w="19050">
              <a:solidFill>
                <a:srgbClr val="0033CC"/>
              </a:solidFill>
              <a:round/>
              <a:headEnd/>
              <a:tailEnd type="stealth" w="lg" len="lg"/>
            </a:ln>
            <a:extLst>
              <a:ext uri="{909E8E84-426E-40DD-AFC4-6F175D3DCCD1}">
                <a14:hiddenFill xmlns:a14="http://schemas.microsoft.com/office/drawing/2010/main">
                  <a:noFill/>
                </a14:hiddenFill>
              </a:ext>
            </a:extLst>
          </p:spPr>
        </p:cxnSp>
        <p:cxnSp>
          <p:nvCxnSpPr>
            <p:cNvPr id="74761" name="AutoShape 16">
              <a:extLst>
                <a:ext uri="{FF2B5EF4-FFF2-40B4-BE49-F238E27FC236}">
                  <a16:creationId xmlns:a16="http://schemas.microsoft.com/office/drawing/2014/main" id="{D07B8AEF-EFB7-4457-975D-CA2842723409}"/>
                </a:ext>
              </a:extLst>
            </p:cNvPr>
            <p:cNvCxnSpPr>
              <a:cxnSpLocks noChangeShapeType="1"/>
              <a:stCxn id="74759" idx="3"/>
              <a:endCxn id="74757" idx="1"/>
            </p:cNvCxnSpPr>
            <p:nvPr/>
          </p:nvCxnSpPr>
          <p:spPr bwMode="auto">
            <a:xfrm>
              <a:off x="3687" y="3357"/>
              <a:ext cx="236" cy="2"/>
            </a:xfrm>
            <a:prstGeom prst="straightConnector1">
              <a:avLst/>
            </a:prstGeom>
            <a:noFill/>
            <a:ln w="19050">
              <a:solidFill>
                <a:srgbClr val="0033CC"/>
              </a:solidFill>
              <a:round/>
              <a:headEnd/>
              <a:tailEnd type="stealth" w="lg" len="lg"/>
            </a:ln>
            <a:extLst>
              <a:ext uri="{909E8E84-426E-40DD-AFC4-6F175D3DCCD1}">
                <a14:hiddenFill xmlns:a14="http://schemas.microsoft.com/office/drawing/2010/main">
                  <a:noFill/>
                </a14:hiddenFill>
              </a:ext>
            </a:extLst>
          </p:spPr>
        </p:cxnSp>
      </p:grpSp>
      <p:sp>
        <p:nvSpPr>
          <p:cNvPr id="74755" name="标题 5">
            <a:extLst>
              <a:ext uri="{FF2B5EF4-FFF2-40B4-BE49-F238E27FC236}">
                <a16:creationId xmlns:a16="http://schemas.microsoft.com/office/drawing/2014/main" id="{4F22631D-C867-45CA-A980-51165AFF1639}"/>
              </a:ext>
            </a:extLst>
          </p:cNvPr>
          <p:cNvSpPr>
            <a:spLocks noGrp="1" noChangeArrowheads="1"/>
          </p:cNvSpPr>
          <p:nvPr>
            <p:ph type="title"/>
          </p:nvPr>
        </p:nvSpPr>
        <p:spPr/>
        <p:txBody>
          <a:bodyPr/>
          <a:lstStyle/>
          <a:p>
            <a:pPr eaLnBrk="1" hangingPunct="1"/>
            <a:r>
              <a:rPr lang="zh-CN" altLang="en-US"/>
              <a:t>问题归约</a:t>
            </a:r>
          </a:p>
        </p:txBody>
      </p:sp>
      <p:sp>
        <p:nvSpPr>
          <p:cNvPr id="9220" name="内容占位符 6">
            <a:extLst>
              <a:ext uri="{FF2B5EF4-FFF2-40B4-BE49-F238E27FC236}">
                <a16:creationId xmlns:a16="http://schemas.microsoft.com/office/drawing/2014/main" id="{27482672-AE80-4D65-B92A-A4EADDFA2984}"/>
              </a:ext>
            </a:extLst>
          </p:cNvPr>
          <p:cNvSpPr>
            <a:spLocks noGrp="1" noChangeArrowheads="1"/>
          </p:cNvSpPr>
          <p:nvPr>
            <p:ph idx="1"/>
          </p:nvPr>
        </p:nvSpPr>
        <p:spPr>
          <a:xfrm>
            <a:off x="812800" y="1266825"/>
            <a:ext cx="10539413" cy="2001838"/>
          </a:xfrm>
        </p:spPr>
        <p:txBody>
          <a:bodyPr/>
          <a:lstStyle/>
          <a:p>
            <a:pPr eaLnBrk="1" hangingPunct="1">
              <a:defRPr/>
            </a:pPr>
            <a:r>
              <a:rPr lang="zh-CN" altLang="en-US" dirty="0"/>
              <a:t>问题变换为已有求解算法的另一个问题。</a:t>
            </a:r>
            <a:endParaRPr lang="en-US" altLang="zh-CN" dirty="0"/>
          </a:p>
          <a:p>
            <a:pPr lvl="1" eaLnBrk="1" hangingPunct="1">
              <a:defRPr/>
            </a:pPr>
            <a:r>
              <a:rPr lang="zh-CN" altLang="en-US" dirty="0"/>
              <a:t>数学建模：将应用问题用“变量、函数、方程”等数学对象表达</a:t>
            </a:r>
            <a:endParaRPr lang="en-US" altLang="zh-CN" dirty="0"/>
          </a:p>
          <a:p>
            <a:pPr eaLnBrk="1" hangingPunct="1">
              <a:defRPr/>
            </a:pPr>
            <a:r>
              <a:rPr lang="zh-CN" altLang="en-US" u="sng" dirty="0">
                <a:effectLst>
                  <a:outerShdw blurRad="38100" dist="38100" dir="2700000" algn="tl">
                    <a:srgbClr val="C0C0C0"/>
                  </a:outerShdw>
                </a:effectLst>
              </a:rPr>
              <a:t>难点</a:t>
            </a:r>
            <a:r>
              <a:rPr lang="zh-CN" altLang="en-US" dirty="0"/>
              <a:t>：如何找到一个可以归约当前问题的目标问题</a:t>
            </a:r>
          </a:p>
          <a:p>
            <a:pPr eaLnBrk="1" hangingPunct="1">
              <a:defRPr/>
            </a:pP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11FBC048-C885-4924-A410-3ED9B3ADC263}"/>
              </a:ext>
            </a:extLst>
          </p:cNvPr>
          <p:cNvSpPr>
            <a:spLocks noGrp="1" noChangeArrowheads="1"/>
          </p:cNvSpPr>
          <p:nvPr>
            <p:ph type="title"/>
          </p:nvPr>
        </p:nvSpPr>
        <p:spPr/>
        <p:txBody>
          <a:bodyPr/>
          <a:lstStyle/>
          <a:p>
            <a:pPr eaLnBrk="1" hangingPunct="1"/>
            <a:r>
              <a:rPr lang="zh-CN" altLang="en-US" sz="3400"/>
              <a:t>最小公倍数</a:t>
            </a:r>
            <a:r>
              <a:rPr lang="en-US" altLang="zh-CN" sz="3400"/>
              <a:t>(Least Common Multiple)</a:t>
            </a:r>
          </a:p>
        </p:txBody>
      </p:sp>
      <p:sp>
        <p:nvSpPr>
          <p:cNvPr id="76803" name="Rectangle 3">
            <a:extLst>
              <a:ext uri="{FF2B5EF4-FFF2-40B4-BE49-F238E27FC236}">
                <a16:creationId xmlns:a16="http://schemas.microsoft.com/office/drawing/2014/main" id="{01A5C2C3-A829-498D-AD90-E2EC3E57566D}"/>
              </a:ext>
            </a:extLst>
          </p:cNvPr>
          <p:cNvSpPr>
            <a:spLocks noGrp="1" noChangeArrowheads="1"/>
          </p:cNvSpPr>
          <p:nvPr>
            <p:ph idx="1"/>
          </p:nvPr>
        </p:nvSpPr>
        <p:spPr>
          <a:xfrm>
            <a:off x="623888" y="1341438"/>
            <a:ext cx="11260137" cy="4789487"/>
          </a:xfrm>
        </p:spPr>
        <p:txBody>
          <a:bodyPr/>
          <a:lstStyle/>
          <a:p>
            <a:pPr eaLnBrk="1" hangingPunct="1"/>
            <a:r>
              <a:rPr lang="zh-CN" altLang="en-US" dirty="0"/>
              <a:t>两个正整数</a:t>
            </a:r>
            <a:r>
              <a:rPr lang="en-US" altLang="zh-CN" dirty="0"/>
              <a:t>m</a:t>
            </a:r>
            <a:r>
              <a:rPr lang="zh-CN" altLang="en-US" dirty="0"/>
              <a:t>和</a:t>
            </a:r>
            <a:r>
              <a:rPr lang="en-US" altLang="zh-CN" dirty="0"/>
              <a:t>n</a:t>
            </a:r>
            <a:r>
              <a:rPr lang="zh-CN" altLang="en-US" dirty="0"/>
              <a:t>的最小公倍数记作 </a:t>
            </a:r>
            <a:r>
              <a:rPr lang="en-US" altLang="zh-CN" dirty="0"/>
              <a:t>lcm(</a:t>
            </a:r>
            <a:r>
              <a:rPr lang="en-US" altLang="zh-CN" dirty="0" err="1"/>
              <a:t>m,n</a:t>
            </a:r>
            <a:r>
              <a:rPr lang="en-US" altLang="zh-CN" dirty="0"/>
              <a:t>)</a:t>
            </a:r>
            <a:r>
              <a:rPr lang="zh-CN" altLang="en-US" dirty="0"/>
              <a:t>，是能够被</a:t>
            </a:r>
            <a:r>
              <a:rPr lang="en-US" altLang="zh-CN" dirty="0"/>
              <a:t>m</a:t>
            </a:r>
            <a:r>
              <a:rPr lang="zh-CN" altLang="en-US" dirty="0"/>
              <a:t>和 </a:t>
            </a:r>
            <a:r>
              <a:rPr lang="en-US" altLang="zh-CN" dirty="0"/>
              <a:t>n </a:t>
            </a:r>
            <a:r>
              <a:rPr lang="zh-CN" altLang="en-US" dirty="0"/>
              <a:t>整除的最小正整数</a:t>
            </a:r>
          </a:p>
          <a:p>
            <a:pPr eaLnBrk="1" hangingPunct="1"/>
            <a:r>
              <a:rPr lang="zh-CN" altLang="en-US" dirty="0"/>
              <a:t>如</a:t>
            </a:r>
            <a:r>
              <a:rPr lang="en-US" altLang="zh-CN" dirty="0"/>
              <a:t>lcm(24,60=120)		lcm(11,5)=55</a:t>
            </a:r>
          </a:p>
          <a:p>
            <a:pPr eaLnBrk="1" hangingPunct="1"/>
            <a:r>
              <a:rPr lang="zh-CN" altLang="en-US" dirty="0"/>
              <a:t>中学的计算方法</a:t>
            </a:r>
          </a:p>
          <a:p>
            <a:pPr lvl="1" eaLnBrk="1" hangingPunct="1"/>
            <a:r>
              <a:rPr lang="en-US" altLang="zh-CN" dirty="0"/>
              <a:t>24=2×2×2×3		60=2×2×3×5</a:t>
            </a:r>
          </a:p>
          <a:p>
            <a:pPr lvl="1" eaLnBrk="1" hangingPunct="1"/>
            <a:r>
              <a:rPr lang="en-US" altLang="zh-CN" dirty="0"/>
              <a:t>lcm(24,60)=(2×2×3)×3×5=120</a:t>
            </a:r>
          </a:p>
          <a:p>
            <a:pPr eaLnBrk="1" hangingPunct="1"/>
            <a:r>
              <a:rPr lang="zh-CN" altLang="en-US" dirty="0"/>
              <a:t>可以利用 </a:t>
            </a:r>
            <a:r>
              <a:rPr lang="en-US" altLang="zh-CN" dirty="0" err="1"/>
              <a:t>gcd</a:t>
            </a:r>
            <a:r>
              <a:rPr lang="en-US" altLang="zh-CN" dirty="0"/>
              <a:t>(</a:t>
            </a:r>
            <a:r>
              <a:rPr lang="en-US" altLang="zh-CN" dirty="0" err="1"/>
              <a:t>m,n</a:t>
            </a:r>
            <a:r>
              <a:rPr lang="en-US" altLang="zh-CN" dirty="0"/>
              <a:t>) </a:t>
            </a:r>
            <a:r>
              <a:rPr lang="zh-CN" altLang="en-US" dirty="0"/>
              <a:t>来解决这个问题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1C96B61-7F1F-41FE-8A4F-B4C842DDF452}"/>
                  </a:ext>
                </a:extLst>
              </p:cNvPr>
              <p:cNvSpPr txBox="1"/>
              <p:nvPr/>
            </p:nvSpPr>
            <p:spPr>
              <a:xfrm>
                <a:off x="5879976" y="3861048"/>
                <a:ext cx="4248472" cy="819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1"/>
                          </a:solidFill>
                          <a:latin typeface="Cambria Math" panose="02040503050406030204" pitchFamily="18" charset="0"/>
                        </a:rPr>
                        <m:t>𝒍𝒄𝒎</m:t>
                      </m:r>
                      <m:d>
                        <m:dPr>
                          <m:ctrlPr>
                            <a:rPr lang="en-US" altLang="zh-CN" sz="2800" b="1" i="1" smtClean="0">
                              <a:solidFill>
                                <a:schemeClr val="bg1"/>
                              </a:solidFill>
                              <a:latin typeface="Cambria Math" panose="02040503050406030204" pitchFamily="18" charset="0"/>
                            </a:rPr>
                          </m:ctrlPr>
                        </m:dPr>
                        <m:e>
                          <m:r>
                            <a:rPr lang="en-US" altLang="zh-CN" sz="2800" b="1" i="1" smtClean="0">
                              <a:solidFill>
                                <a:schemeClr val="bg1"/>
                              </a:solidFill>
                              <a:latin typeface="Cambria Math" panose="02040503050406030204" pitchFamily="18" charset="0"/>
                            </a:rPr>
                            <m:t>𝒎</m:t>
                          </m:r>
                          <m:r>
                            <a:rPr lang="en-US" altLang="zh-CN" sz="2800" b="1" i="1" smtClean="0">
                              <a:solidFill>
                                <a:schemeClr val="bg1"/>
                              </a:solidFill>
                              <a:latin typeface="Cambria Math" panose="02040503050406030204" pitchFamily="18" charset="0"/>
                            </a:rPr>
                            <m:t>,</m:t>
                          </m:r>
                          <m:r>
                            <a:rPr lang="en-US" altLang="zh-CN" sz="2800" b="1" i="1" smtClean="0">
                              <a:solidFill>
                                <a:schemeClr val="bg1"/>
                              </a:solidFill>
                              <a:latin typeface="Cambria Math" panose="02040503050406030204" pitchFamily="18" charset="0"/>
                            </a:rPr>
                            <m:t>𝒏</m:t>
                          </m:r>
                        </m:e>
                      </m:d>
                      <m:r>
                        <a:rPr lang="en-US" altLang="zh-CN" sz="2800" b="1" i="1" smtClean="0">
                          <a:solidFill>
                            <a:schemeClr val="bg1"/>
                          </a:solidFill>
                          <a:latin typeface="Cambria Math" panose="02040503050406030204" pitchFamily="18" charset="0"/>
                        </a:rPr>
                        <m:t>=</m:t>
                      </m:r>
                      <m:f>
                        <m:fPr>
                          <m:ctrlPr>
                            <a:rPr lang="en-US" altLang="zh-CN" sz="2800" b="1" i="1" smtClean="0">
                              <a:solidFill>
                                <a:schemeClr val="bg1"/>
                              </a:solidFill>
                              <a:latin typeface="Cambria Math" panose="02040503050406030204" pitchFamily="18" charset="0"/>
                            </a:rPr>
                          </m:ctrlPr>
                        </m:fPr>
                        <m:num>
                          <m:r>
                            <a:rPr lang="en-US" altLang="zh-CN" sz="2800" b="1" i="1" smtClean="0">
                              <a:solidFill>
                                <a:schemeClr val="bg1"/>
                              </a:solidFill>
                              <a:latin typeface="Cambria Math" panose="02040503050406030204" pitchFamily="18" charset="0"/>
                            </a:rPr>
                            <m:t>𝒎</m:t>
                          </m:r>
                          <m:r>
                            <a:rPr lang="en-US" altLang="zh-CN" sz="2800" b="1" i="1" smtClean="0">
                              <a:solidFill>
                                <a:schemeClr val="bg1"/>
                              </a:solidFill>
                              <a:latin typeface="Cambria Math" panose="02040503050406030204" pitchFamily="18" charset="0"/>
                            </a:rPr>
                            <m:t>∗</m:t>
                          </m:r>
                          <m:r>
                            <a:rPr lang="en-US" altLang="zh-CN" sz="2800" b="1" i="1" smtClean="0">
                              <a:solidFill>
                                <a:schemeClr val="bg1"/>
                              </a:solidFill>
                              <a:latin typeface="Cambria Math" panose="02040503050406030204" pitchFamily="18" charset="0"/>
                            </a:rPr>
                            <m:t>𝒏</m:t>
                          </m:r>
                        </m:num>
                        <m:den>
                          <m:r>
                            <a:rPr lang="en-US" altLang="zh-CN" sz="2800" b="1" i="1" smtClean="0">
                              <a:solidFill>
                                <a:schemeClr val="bg1"/>
                              </a:solidFill>
                              <a:latin typeface="Cambria Math" panose="02040503050406030204" pitchFamily="18" charset="0"/>
                            </a:rPr>
                            <m:t>𝒈𝒄𝒅</m:t>
                          </m:r>
                          <m:d>
                            <m:dPr>
                              <m:ctrlPr>
                                <a:rPr lang="en-US" altLang="zh-CN" sz="2800" b="1" i="1" smtClean="0">
                                  <a:solidFill>
                                    <a:schemeClr val="bg1"/>
                                  </a:solidFill>
                                  <a:latin typeface="Cambria Math" panose="02040503050406030204" pitchFamily="18" charset="0"/>
                                </a:rPr>
                              </m:ctrlPr>
                            </m:dPr>
                            <m:e>
                              <m:r>
                                <a:rPr lang="en-US" altLang="zh-CN" sz="2800" b="1" i="1" smtClean="0">
                                  <a:solidFill>
                                    <a:schemeClr val="bg1"/>
                                  </a:solidFill>
                                  <a:latin typeface="Cambria Math" panose="02040503050406030204" pitchFamily="18" charset="0"/>
                                </a:rPr>
                                <m:t>𝒎</m:t>
                              </m:r>
                              <m:r>
                                <a:rPr lang="en-US" altLang="zh-CN" sz="2800" b="1" i="1" smtClean="0">
                                  <a:solidFill>
                                    <a:schemeClr val="bg1"/>
                                  </a:solidFill>
                                  <a:latin typeface="Cambria Math" panose="02040503050406030204" pitchFamily="18" charset="0"/>
                                </a:rPr>
                                <m:t>,</m:t>
                              </m:r>
                              <m:r>
                                <a:rPr lang="en-US" altLang="zh-CN" sz="2800" b="1" i="1" smtClean="0">
                                  <a:solidFill>
                                    <a:schemeClr val="bg1"/>
                                  </a:solidFill>
                                  <a:latin typeface="Cambria Math" panose="02040503050406030204" pitchFamily="18" charset="0"/>
                                </a:rPr>
                                <m:t>𝒏</m:t>
                              </m:r>
                            </m:e>
                          </m:d>
                        </m:den>
                      </m:f>
                    </m:oMath>
                  </m:oMathPara>
                </a14:m>
                <a:endParaRPr lang="zh-CN" altLang="en-US" sz="2800" b="1" dirty="0">
                  <a:solidFill>
                    <a:schemeClr val="bg1"/>
                  </a:solidFill>
                </a:endParaRPr>
              </a:p>
            </p:txBody>
          </p:sp>
        </mc:Choice>
        <mc:Fallback xmlns="">
          <p:sp>
            <p:nvSpPr>
              <p:cNvPr id="3" name="文本框 2">
                <a:extLst>
                  <a:ext uri="{FF2B5EF4-FFF2-40B4-BE49-F238E27FC236}">
                    <a16:creationId xmlns:a16="http://schemas.microsoft.com/office/drawing/2014/main" id="{61C96B61-7F1F-41FE-8A4F-B4C842DDF452}"/>
                  </a:ext>
                </a:extLst>
              </p:cNvPr>
              <p:cNvSpPr txBox="1">
                <a:spLocks noRot="1" noChangeAspect="1" noMove="1" noResize="1" noEditPoints="1" noAdjustHandles="1" noChangeArrowheads="1" noChangeShapeType="1" noTextEdit="1"/>
              </p:cNvSpPr>
              <p:nvPr/>
            </p:nvSpPr>
            <p:spPr>
              <a:xfrm>
                <a:off x="5879976" y="3861048"/>
                <a:ext cx="4248472" cy="819648"/>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04B99C8C-3797-4DE7-B72C-78FFA786ABBE}"/>
              </a:ext>
            </a:extLst>
          </p:cNvPr>
          <p:cNvSpPr>
            <a:spLocks noGrp="1" noChangeArrowheads="1"/>
          </p:cNvSpPr>
          <p:nvPr>
            <p:ph type="title"/>
          </p:nvPr>
        </p:nvSpPr>
        <p:spPr/>
        <p:txBody>
          <a:bodyPr/>
          <a:lstStyle/>
          <a:p>
            <a:pPr eaLnBrk="1" hangingPunct="1"/>
            <a:r>
              <a:rPr lang="zh-CN" altLang="en-US"/>
              <a:t>图中的路径数量</a:t>
            </a:r>
          </a:p>
        </p:txBody>
      </p:sp>
      <p:sp>
        <p:nvSpPr>
          <p:cNvPr id="78851" name="Rectangle 3">
            <a:extLst>
              <a:ext uri="{FF2B5EF4-FFF2-40B4-BE49-F238E27FC236}">
                <a16:creationId xmlns:a16="http://schemas.microsoft.com/office/drawing/2014/main" id="{663B67B2-D918-4EC1-885F-ADD62DE4882C}"/>
              </a:ext>
            </a:extLst>
          </p:cNvPr>
          <p:cNvSpPr>
            <a:spLocks noGrp="1" noChangeArrowheads="1"/>
          </p:cNvSpPr>
          <p:nvPr>
            <p:ph idx="1"/>
          </p:nvPr>
        </p:nvSpPr>
        <p:spPr/>
        <p:txBody>
          <a:bodyPr/>
          <a:lstStyle/>
          <a:p>
            <a:pPr eaLnBrk="1" hangingPunct="1"/>
            <a:r>
              <a:rPr lang="zh-CN" altLang="en-US" dirty="0"/>
              <a:t>计算图中两个顶点之间的路径数量问题</a:t>
            </a:r>
          </a:p>
          <a:p>
            <a:pPr lvl="1" eaLnBrk="1" hangingPunct="1"/>
            <a:r>
              <a:rPr lang="zh-CN" altLang="en-US" dirty="0"/>
              <a:t>从</a:t>
            </a:r>
            <a:r>
              <a:rPr lang="en-US" altLang="zh-CN" dirty="0"/>
              <a:t>(</a:t>
            </a:r>
            <a:r>
              <a:rPr lang="zh-CN" altLang="en-US" dirty="0"/>
              <a:t>无向</a:t>
            </a:r>
            <a:r>
              <a:rPr lang="en-US" altLang="zh-CN" dirty="0"/>
              <a:t>/</a:t>
            </a:r>
            <a:r>
              <a:rPr lang="zh-CN" altLang="en-US" dirty="0"/>
              <a:t>有向</a:t>
            </a:r>
            <a:r>
              <a:rPr lang="en-US" altLang="zh-CN" dirty="0"/>
              <a:t>)</a:t>
            </a:r>
            <a:r>
              <a:rPr lang="zh-CN" altLang="en-US" dirty="0"/>
              <a:t>图中的第 </a:t>
            </a:r>
            <a:r>
              <a:rPr lang="en-US" altLang="zh-CN" dirty="0" err="1"/>
              <a:t>i</a:t>
            </a:r>
            <a:r>
              <a:rPr lang="en-US" altLang="zh-CN" dirty="0"/>
              <a:t> </a:t>
            </a:r>
            <a:r>
              <a:rPr lang="zh-CN" altLang="en-US" dirty="0"/>
              <a:t>个顶点到第 </a:t>
            </a:r>
            <a:r>
              <a:rPr lang="en-US" altLang="zh-CN" dirty="0"/>
              <a:t>j </a:t>
            </a:r>
            <a:r>
              <a:rPr lang="zh-CN" altLang="en-US" dirty="0"/>
              <a:t>个顶点之间，长度为 </a:t>
            </a:r>
            <a:r>
              <a:rPr lang="en-US" altLang="zh-CN" dirty="0"/>
              <a:t>k&gt;0 </a:t>
            </a:r>
            <a:r>
              <a:rPr lang="zh-CN" altLang="en-US" dirty="0"/>
              <a:t>的不同路径的数量等于 </a:t>
            </a:r>
            <a:r>
              <a:rPr lang="en-US" altLang="zh-CN" dirty="0"/>
              <a:t>A</a:t>
            </a:r>
            <a:r>
              <a:rPr lang="en-US" altLang="zh-CN" baseline="30000" dirty="0"/>
              <a:t>k </a:t>
            </a:r>
            <a:r>
              <a:rPr lang="zh-CN" altLang="en-US" dirty="0"/>
              <a:t>的第 </a:t>
            </a:r>
            <a:r>
              <a:rPr lang="en-US" altLang="zh-CN" dirty="0"/>
              <a:t>( </a:t>
            </a:r>
            <a:r>
              <a:rPr lang="en-US" altLang="zh-CN" dirty="0" err="1"/>
              <a:t>i</a:t>
            </a:r>
            <a:r>
              <a:rPr lang="en-US" altLang="zh-CN" dirty="0"/>
              <a:t>, j ) </a:t>
            </a:r>
            <a:r>
              <a:rPr lang="zh-CN" altLang="en-US" dirty="0"/>
              <a:t>个元素，</a:t>
            </a:r>
            <a:r>
              <a:rPr lang="en-US" altLang="zh-CN" dirty="0"/>
              <a:t>A </a:t>
            </a:r>
            <a:r>
              <a:rPr lang="zh-CN" altLang="en-US" dirty="0"/>
              <a:t>是图的邻接矩阵。</a:t>
            </a:r>
          </a:p>
        </p:txBody>
      </p:sp>
      <p:pic>
        <p:nvPicPr>
          <p:cNvPr id="78852" name="图片 1">
            <a:extLst>
              <a:ext uri="{FF2B5EF4-FFF2-40B4-BE49-F238E27FC236}">
                <a16:creationId xmlns:a16="http://schemas.microsoft.com/office/drawing/2014/main" id="{523B8A2C-197B-4FF9-885F-DF23ED6E0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3" y="3140967"/>
            <a:ext cx="10980151" cy="259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3CCFF97-BE97-4535-8AAE-0A56881B20CA}"/>
              </a:ext>
            </a:extLst>
          </p:cNvPr>
          <p:cNvSpPr>
            <a:spLocks noGrp="1" noChangeArrowheads="1"/>
          </p:cNvSpPr>
          <p:nvPr>
            <p:ph type="title"/>
          </p:nvPr>
        </p:nvSpPr>
        <p:spPr>
          <a:xfrm>
            <a:off x="695325" y="152400"/>
            <a:ext cx="9820275" cy="685800"/>
          </a:xfrm>
        </p:spPr>
        <p:txBody>
          <a:bodyPr/>
          <a:lstStyle/>
          <a:p>
            <a:r>
              <a:rPr lang="zh-CN" altLang="en-US" sz="3200"/>
              <a:t>优化问题归约</a:t>
            </a:r>
            <a:r>
              <a:rPr lang="en-US" altLang="zh-CN" sz="3200"/>
              <a:t>(Reduction of Optimization Problem)</a:t>
            </a:r>
          </a:p>
        </p:txBody>
      </p:sp>
      <p:sp>
        <p:nvSpPr>
          <p:cNvPr id="80899" name="Rectangle 3">
            <a:extLst>
              <a:ext uri="{FF2B5EF4-FFF2-40B4-BE49-F238E27FC236}">
                <a16:creationId xmlns:a16="http://schemas.microsoft.com/office/drawing/2014/main" id="{045F0A78-7A01-4BE8-A137-516774A4A607}"/>
              </a:ext>
            </a:extLst>
          </p:cNvPr>
          <p:cNvSpPr>
            <a:spLocks noGrp="1" noChangeArrowheads="1"/>
          </p:cNvSpPr>
          <p:nvPr>
            <p:ph idx="1"/>
          </p:nvPr>
        </p:nvSpPr>
        <p:spPr/>
        <p:txBody>
          <a:bodyPr/>
          <a:lstStyle/>
          <a:p>
            <a:pPr eaLnBrk="1" hangingPunct="1"/>
            <a:r>
              <a:rPr lang="zh-CN" altLang="en-US"/>
              <a:t>求函数的最大值和最小值问题。</a:t>
            </a:r>
          </a:p>
        </p:txBody>
      </p:sp>
      <p:pic>
        <p:nvPicPr>
          <p:cNvPr id="80900" name="图片 2">
            <a:extLst>
              <a:ext uri="{FF2B5EF4-FFF2-40B4-BE49-F238E27FC236}">
                <a16:creationId xmlns:a16="http://schemas.microsoft.com/office/drawing/2014/main" id="{1F9A8964-F33B-4577-8E63-8FF77F773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3" y="1779588"/>
            <a:ext cx="7199312"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A591F8DD-E82B-4BB0-80B7-A627D2286A18}"/>
              </a:ext>
            </a:extLst>
          </p:cNvPr>
          <p:cNvSpPr>
            <a:spLocks noGrp="1" noChangeArrowheads="1"/>
          </p:cNvSpPr>
          <p:nvPr>
            <p:ph type="title"/>
          </p:nvPr>
        </p:nvSpPr>
        <p:spPr/>
        <p:txBody>
          <a:bodyPr/>
          <a:lstStyle/>
          <a:p>
            <a:pPr eaLnBrk="1" hangingPunct="1"/>
            <a:r>
              <a:rPr lang="zh-CN" altLang="en-US"/>
              <a:t>线性规划</a:t>
            </a:r>
            <a:r>
              <a:rPr lang="en-US" altLang="zh-CN"/>
              <a:t>(Liner Programming)</a:t>
            </a:r>
          </a:p>
        </p:txBody>
      </p:sp>
      <p:sp>
        <p:nvSpPr>
          <p:cNvPr id="82947" name="Rectangle 3">
            <a:extLst>
              <a:ext uri="{FF2B5EF4-FFF2-40B4-BE49-F238E27FC236}">
                <a16:creationId xmlns:a16="http://schemas.microsoft.com/office/drawing/2014/main" id="{60429A01-EE64-4F24-A2B1-7911DC654AF0}"/>
              </a:ext>
            </a:extLst>
          </p:cNvPr>
          <p:cNvSpPr>
            <a:spLocks noGrp="1" noChangeArrowheads="1"/>
          </p:cNvSpPr>
          <p:nvPr>
            <p:ph idx="1"/>
          </p:nvPr>
        </p:nvSpPr>
        <p:spPr/>
        <p:txBody>
          <a:bodyPr/>
          <a:lstStyle/>
          <a:p>
            <a:pPr eaLnBrk="1" hangingPunct="1"/>
            <a:r>
              <a:rPr lang="zh-CN" altLang="en-US" u="sng">
                <a:solidFill>
                  <a:srgbClr val="FF3300"/>
                </a:solidFill>
              </a:rPr>
              <a:t>线性规划问题</a:t>
            </a:r>
            <a:r>
              <a:rPr lang="zh-CN" altLang="en-US"/>
              <a:t>是指多变量线性函数的最优化问题。函数变量所满足的一些约束条件是线性等式或不等式的形式。</a:t>
            </a:r>
          </a:p>
          <a:p>
            <a:pPr eaLnBrk="1" hangingPunct="1"/>
            <a:r>
              <a:rPr lang="zh-CN" altLang="en-US"/>
              <a:t>例</a:t>
            </a:r>
            <a:r>
              <a:rPr lang="en-US" altLang="zh-CN"/>
              <a:t>1</a:t>
            </a:r>
            <a:r>
              <a:rPr lang="zh-CN" altLang="en-US"/>
              <a:t>：假定一个大学基金需要进行一亿美元的投资（有三种类型的投资：股票、债券、现金，预期的年收益分别为</a:t>
            </a:r>
            <a:r>
              <a:rPr lang="en-US" altLang="zh-CN"/>
              <a:t>10%, 7%,  3%</a:t>
            </a:r>
            <a:r>
              <a:rPr lang="zh-CN" altLang="en-US"/>
              <a:t>）。因为股票比债券风险高，要求在股票上的投资不能超过债券投资的</a:t>
            </a:r>
            <a:r>
              <a:rPr lang="en-US" altLang="zh-CN"/>
              <a:t>1/3</a:t>
            </a:r>
            <a:r>
              <a:rPr lang="zh-CN" altLang="en-US"/>
              <a:t>，此外，现金投资至少应相当于股票和债券投资总额的</a:t>
            </a:r>
            <a:r>
              <a:rPr lang="en-US" altLang="zh-CN"/>
              <a:t>25%</a:t>
            </a:r>
            <a:r>
              <a:rPr lang="zh-CN" altLang="en-US"/>
              <a:t>。请问如何投资才能使收益最大化？</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EAE54CF1-2810-4B7F-A46B-EF021185CA75}"/>
              </a:ext>
            </a:extLst>
          </p:cNvPr>
          <p:cNvSpPr>
            <a:spLocks noGrp="1" noChangeArrowheads="1"/>
          </p:cNvSpPr>
          <p:nvPr>
            <p:ph type="title"/>
          </p:nvPr>
        </p:nvSpPr>
        <p:spPr/>
        <p:txBody>
          <a:bodyPr/>
          <a:lstStyle/>
          <a:p>
            <a:pPr eaLnBrk="1" hangingPunct="1"/>
            <a:r>
              <a:rPr lang="zh-CN" altLang="en-US"/>
              <a:t>预排序</a:t>
            </a:r>
          </a:p>
        </p:txBody>
      </p:sp>
      <p:sp>
        <p:nvSpPr>
          <p:cNvPr id="13315" name="内容占位符 2">
            <a:extLst>
              <a:ext uri="{FF2B5EF4-FFF2-40B4-BE49-F238E27FC236}">
                <a16:creationId xmlns:a16="http://schemas.microsoft.com/office/drawing/2014/main" id="{C7422A95-C2FB-4181-807B-1EB344032627}"/>
              </a:ext>
            </a:extLst>
          </p:cNvPr>
          <p:cNvSpPr>
            <a:spLocks noGrp="1" noChangeArrowheads="1"/>
          </p:cNvSpPr>
          <p:nvPr>
            <p:ph idx="1"/>
          </p:nvPr>
        </p:nvSpPr>
        <p:spPr/>
        <p:txBody>
          <a:bodyPr/>
          <a:lstStyle/>
          <a:p>
            <a:pPr eaLnBrk="1" hangingPunct="1"/>
            <a:r>
              <a:rPr lang="zh-CN" altLang="en-US"/>
              <a:t>想法朴素而古老：若列表有序，一些与列表有关的问题应该更容易求解</a:t>
            </a:r>
            <a:r>
              <a:rPr lang="en-US" altLang="zh-CN"/>
              <a:t>——</a:t>
            </a:r>
            <a:r>
              <a:rPr lang="zh-CN" altLang="en-US"/>
              <a:t>求解效率依赖于排序算法的时间效率</a:t>
            </a:r>
            <a:endParaRPr lang="en-US" altLang="zh-CN"/>
          </a:p>
          <a:p>
            <a:pPr eaLnBrk="1" hangingPunct="1"/>
            <a:r>
              <a:rPr lang="en-US" altLang="zh-CN"/>
              <a:t>【</a:t>
            </a:r>
            <a:r>
              <a:rPr lang="zh-CN" altLang="en-US"/>
              <a:t>例</a:t>
            </a:r>
            <a:r>
              <a:rPr lang="en-US" altLang="zh-CN"/>
              <a:t>1】</a:t>
            </a:r>
            <a:r>
              <a:rPr lang="zh-CN" altLang="en-US"/>
              <a:t>检验数组中元素的唯一性</a:t>
            </a:r>
          </a:p>
          <a:p>
            <a:pPr lvl="1" eaLnBrk="1" hangingPunct="1"/>
            <a:r>
              <a:rPr lang="zh-CN" altLang="en-US"/>
              <a:t>蛮力：逐个比较数组元素，直到找到两个相等元素或全部元素比较毕为止。时间效率 </a:t>
            </a:r>
            <a:r>
              <a:rPr lang="en-US" altLang="zh-CN"/>
              <a:t>O (n^2) </a:t>
            </a:r>
          </a:p>
          <a:p>
            <a:pPr lvl="1" eaLnBrk="1" hangingPunct="1"/>
            <a:r>
              <a:rPr lang="zh-CN" altLang="en-US"/>
              <a:t>变治：数组预排序（</a:t>
            </a:r>
            <a:r>
              <a:rPr lang="en-US" altLang="zh-CN"/>
              <a:t>n</a:t>
            </a:r>
            <a:r>
              <a:rPr lang="en-US" altLang="zh-CN" i="1"/>
              <a:t>log</a:t>
            </a:r>
            <a:r>
              <a:rPr lang="en-US" altLang="zh-CN"/>
              <a:t>n </a:t>
            </a:r>
            <a:r>
              <a:rPr lang="zh-CN" altLang="en-US"/>
              <a:t>型）后，再检查连续元素。注意：</a:t>
            </a:r>
            <a:r>
              <a:rPr lang="zh-CN" altLang="en-US">
                <a:solidFill>
                  <a:srgbClr val="C00000"/>
                </a:solidFill>
              </a:rPr>
              <a:t>排序后重复元素一定相邻</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75387BD0-6DCD-43B6-B5E7-D748B5002AF7}"/>
              </a:ext>
            </a:extLst>
          </p:cNvPr>
          <p:cNvSpPr>
            <a:spLocks noGrp="1" noChangeArrowheads="1"/>
          </p:cNvSpPr>
          <p:nvPr>
            <p:ph type="title"/>
          </p:nvPr>
        </p:nvSpPr>
        <p:spPr/>
        <p:txBody>
          <a:bodyPr/>
          <a:lstStyle/>
          <a:p>
            <a:pPr eaLnBrk="1" hangingPunct="1"/>
            <a:r>
              <a:rPr lang="zh-CN" altLang="en-US"/>
              <a:t>线性规划</a:t>
            </a:r>
            <a:r>
              <a:rPr lang="en-US" altLang="zh-CN"/>
              <a:t>(Liner Programming)</a:t>
            </a:r>
          </a:p>
        </p:txBody>
      </p:sp>
      <p:sp>
        <p:nvSpPr>
          <p:cNvPr id="84995" name="Rectangle 3">
            <a:extLst>
              <a:ext uri="{FF2B5EF4-FFF2-40B4-BE49-F238E27FC236}">
                <a16:creationId xmlns:a16="http://schemas.microsoft.com/office/drawing/2014/main" id="{F36CBD4E-3CB2-4259-9CFE-AA54679D6020}"/>
              </a:ext>
            </a:extLst>
          </p:cNvPr>
          <p:cNvSpPr>
            <a:spLocks noGrp="1" noChangeArrowheads="1"/>
          </p:cNvSpPr>
          <p:nvPr>
            <p:ph idx="4294967295"/>
          </p:nvPr>
        </p:nvSpPr>
        <p:spPr>
          <a:xfrm>
            <a:off x="812800" y="1268413"/>
            <a:ext cx="11176000" cy="4675187"/>
          </a:xfrm>
        </p:spPr>
        <p:txBody>
          <a:bodyPr/>
          <a:lstStyle/>
          <a:p>
            <a:pPr eaLnBrk="1" hangingPunct="1"/>
            <a:r>
              <a:rPr lang="zh-CN" altLang="en-US"/>
              <a:t>建立数学模型，设</a:t>
            </a:r>
            <a:r>
              <a:rPr lang="en-US" altLang="zh-CN"/>
              <a:t>x,y,z</a:t>
            </a:r>
            <a:r>
              <a:rPr lang="zh-CN" altLang="en-US"/>
              <a:t>分别是投资在股票、债券和现金上的金额</a:t>
            </a:r>
            <a:r>
              <a:rPr lang="en-US" altLang="zh-CN"/>
              <a:t>(</a:t>
            </a:r>
            <a:r>
              <a:rPr lang="zh-CN" altLang="en-US"/>
              <a:t>以</a:t>
            </a:r>
            <a:r>
              <a:rPr lang="en-US" altLang="zh-CN"/>
              <a:t>100</a:t>
            </a:r>
            <a:r>
              <a:rPr lang="zh-CN" altLang="en-US"/>
              <a:t>万美元为单位</a:t>
            </a:r>
            <a:r>
              <a:rPr lang="en-US" altLang="zh-CN"/>
              <a:t>)</a:t>
            </a:r>
            <a:r>
              <a:rPr lang="zh-CN" altLang="en-US"/>
              <a:t>，有：</a:t>
            </a:r>
          </a:p>
        </p:txBody>
      </p:sp>
      <p:pic>
        <p:nvPicPr>
          <p:cNvPr id="84996" name="Picture 4">
            <a:extLst>
              <a:ext uri="{FF2B5EF4-FFF2-40B4-BE49-F238E27FC236}">
                <a16:creationId xmlns:a16="http://schemas.microsoft.com/office/drawing/2014/main" id="{A85A4B1B-33C3-4228-9F78-367E0599B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2676525"/>
            <a:ext cx="5891213"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TextBox 7">
            <a:extLst>
              <a:ext uri="{FF2B5EF4-FFF2-40B4-BE49-F238E27FC236}">
                <a16:creationId xmlns:a16="http://schemas.microsoft.com/office/drawing/2014/main" id="{E99B24AC-56CC-48D0-A6BB-6D47AEEBCF9C}"/>
              </a:ext>
            </a:extLst>
          </p:cNvPr>
          <p:cNvSpPr txBox="1">
            <a:spLocks noChangeArrowheads="1"/>
          </p:cNvSpPr>
          <p:nvPr/>
        </p:nvSpPr>
        <p:spPr bwMode="auto">
          <a:xfrm>
            <a:off x="911225" y="2535238"/>
            <a:ext cx="3530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buClrTx/>
              <a:buSzTx/>
            </a:pPr>
            <a:r>
              <a:rPr kumimoji="0" lang="zh-CN" altLang="en-US" sz="2800" b="1">
                <a:solidFill>
                  <a:srgbClr val="FF0000"/>
                </a:solidFill>
                <a:latin typeface="Arial" panose="020B0604020202020204" pitchFamily="34" charset="0"/>
                <a:ea typeface="宋体" panose="02010600030101010101" pitchFamily="2" charset="-122"/>
              </a:rPr>
              <a:t>极大化的线性函数</a:t>
            </a:r>
            <a:endParaRPr kumimoji="0" lang="en-US" altLang="zh-CN" sz="2800" b="1">
              <a:solidFill>
                <a:srgbClr val="FF0000"/>
              </a:solidFill>
              <a:latin typeface="Arial" panose="020B0604020202020204" pitchFamily="34" charset="0"/>
              <a:ea typeface="宋体" panose="02010600030101010101" pitchFamily="2" charset="-122"/>
            </a:endParaRPr>
          </a:p>
          <a:p>
            <a:pPr eaLnBrk="1" hangingPunct="1">
              <a:buClrTx/>
              <a:buSzTx/>
            </a:pPr>
            <a:r>
              <a:rPr kumimoji="0" lang="zh-CN" altLang="en-US" sz="2800" b="1">
                <a:solidFill>
                  <a:srgbClr val="FF0000"/>
                </a:solidFill>
                <a:latin typeface="Arial" panose="020B0604020202020204" pitchFamily="34" charset="0"/>
                <a:ea typeface="宋体" panose="02010600030101010101" pitchFamily="2" charset="-122"/>
              </a:rPr>
              <a:t>问题约束</a:t>
            </a:r>
            <a:endParaRPr kumimoji="0" lang="en-US" altLang="zh-CN" sz="2800" b="1">
              <a:solidFill>
                <a:srgbClr val="FF0000"/>
              </a:solidFill>
              <a:latin typeface="Arial" panose="020B0604020202020204" pitchFamily="34" charset="0"/>
              <a:ea typeface="宋体" panose="02010600030101010101" pitchFamily="2" charset="-122"/>
            </a:endParaRPr>
          </a:p>
          <a:p>
            <a:pPr eaLnBrk="1" hangingPunct="1">
              <a:buClrTx/>
              <a:buSzTx/>
            </a:pPr>
            <a:r>
              <a:rPr kumimoji="0" lang="zh-CN" altLang="en-US" sz="2800" b="1">
                <a:solidFill>
                  <a:srgbClr val="FF0000"/>
                </a:solidFill>
                <a:latin typeface="Arial" panose="020B0604020202020204" pitchFamily="34" charset="0"/>
                <a:ea typeface="宋体" panose="02010600030101010101" pitchFamily="2" charset="-122"/>
              </a:rPr>
              <a:t>非负变量</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ADEBEAA2-AA14-4B2C-9BCC-39C3E1C12A79}"/>
              </a:ext>
            </a:extLst>
          </p:cNvPr>
          <p:cNvSpPr>
            <a:spLocks noGrp="1" noChangeArrowheads="1"/>
          </p:cNvSpPr>
          <p:nvPr>
            <p:ph type="title"/>
          </p:nvPr>
        </p:nvSpPr>
        <p:spPr/>
        <p:txBody>
          <a:bodyPr/>
          <a:lstStyle/>
          <a:p>
            <a:pPr eaLnBrk="1" hangingPunct="1"/>
            <a:r>
              <a:rPr lang="zh-CN" altLang="en-US"/>
              <a:t>线性规划</a:t>
            </a:r>
            <a:r>
              <a:rPr lang="en-US" altLang="zh-CN"/>
              <a:t>(Liner Programming)</a:t>
            </a:r>
          </a:p>
        </p:txBody>
      </p:sp>
      <p:sp>
        <p:nvSpPr>
          <p:cNvPr id="87043" name="Rectangle 3">
            <a:extLst>
              <a:ext uri="{FF2B5EF4-FFF2-40B4-BE49-F238E27FC236}">
                <a16:creationId xmlns:a16="http://schemas.microsoft.com/office/drawing/2014/main" id="{9BF12E3E-C504-4E6F-B3D2-6B628B2CE8B1}"/>
              </a:ext>
            </a:extLst>
          </p:cNvPr>
          <p:cNvSpPr>
            <a:spLocks noGrp="1" noChangeArrowheads="1"/>
          </p:cNvSpPr>
          <p:nvPr>
            <p:ph idx="4294967295"/>
          </p:nvPr>
        </p:nvSpPr>
        <p:spPr>
          <a:xfrm>
            <a:off x="911225" y="1266825"/>
            <a:ext cx="9756775" cy="4905375"/>
          </a:xfrm>
        </p:spPr>
        <p:txBody>
          <a:bodyPr/>
          <a:lstStyle/>
          <a:p>
            <a:pPr eaLnBrk="1" hangingPunct="1"/>
            <a:r>
              <a:rPr lang="zh-CN" altLang="en-US" dirty="0"/>
              <a:t>背包问题的线性规划</a:t>
            </a:r>
          </a:p>
          <a:p>
            <a:pPr lvl="1" eaLnBrk="1" hangingPunct="1"/>
            <a:r>
              <a:rPr lang="zh-CN" altLang="en-US" dirty="0"/>
              <a:t>连续</a:t>
            </a:r>
            <a:r>
              <a:rPr lang="en-US" altLang="zh-CN" dirty="0"/>
              <a:t>(</a:t>
            </a:r>
            <a:r>
              <a:rPr lang="zh-CN" altLang="en-US" dirty="0"/>
              <a:t>小数</a:t>
            </a:r>
            <a:r>
              <a:rPr lang="en-US" altLang="zh-CN" dirty="0"/>
              <a:t>)</a:t>
            </a:r>
            <a:r>
              <a:rPr lang="zh-CN" altLang="en-US" dirty="0"/>
              <a:t>版本			             离散</a:t>
            </a:r>
            <a:r>
              <a:rPr lang="en-US" altLang="zh-CN" dirty="0"/>
              <a:t>(0-1)</a:t>
            </a:r>
            <a:r>
              <a:rPr lang="zh-CN" altLang="en-US" dirty="0"/>
              <a:t>版本</a:t>
            </a:r>
          </a:p>
        </p:txBody>
      </p:sp>
      <p:pic>
        <p:nvPicPr>
          <p:cNvPr id="87044" name="Picture 6">
            <a:extLst>
              <a:ext uri="{FF2B5EF4-FFF2-40B4-BE49-F238E27FC236}">
                <a16:creationId xmlns:a16="http://schemas.microsoft.com/office/drawing/2014/main" id="{985C612D-99E6-4E26-85DB-1BED47E65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2589213"/>
            <a:ext cx="381635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7">
            <a:extLst>
              <a:ext uri="{FF2B5EF4-FFF2-40B4-BE49-F238E27FC236}">
                <a16:creationId xmlns:a16="http://schemas.microsoft.com/office/drawing/2014/main" id="{5625F7D1-1C9E-4A0E-8746-BC6A9B095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613" y="2492375"/>
            <a:ext cx="3673475"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13FBF18-16AA-46F1-B4FF-E5934749228C}"/>
              </a:ext>
            </a:extLst>
          </p:cNvPr>
          <p:cNvSpPr>
            <a:spLocks noGrp="1" noChangeArrowheads="1"/>
          </p:cNvSpPr>
          <p:nvPr>
            <p:ph type="title"/>
          </p:nvPr>
        </p:nvSpPr>
        <p:spPr/>
        <p:txBody>
          <a:bodyPr/>
          <a:lstStyle/>
          <a:p>
            <a:pPr eaLnBrk="1" hangingPunct="1"/>
            <a:r>
              <a:rPr lang="zh-CN" altLang="en-US"/>
              <a:t>归约为图问题</a:t>
            </a:r>
          </a:p>
        </p:txBody>
      </p:sp>
      <p:sp>
        <p:nvSpPr>
          <p:cNvPr id="89091" name="Rectangle 3">
            <a:extLst>
              <a:ext uri="{FF2B5EF4-FFF2-40B4-BE49-F238E27FC236}">
                <a16:creationId xmlns:a16="http://schemas.microsoft.com/office/drawing/2014/main" id="{502A5E17-D162-47C6-B12A-D6035A2414F6}"/>
              </a:ext>
            </a:extLst>
          </p:cNvPr>
          <p:cNvSpPr>
            <a:spLocks noGrp="1" noChangeArrowheads="1"/>
          </p:cNvSpPr>
          <p:nvPr>
            <p:ph idx="1"/>
          </p:nvPr>
        </p:nvSpPr>
        <p:spPr>
          <a:xfrm>
            <a:off x="5664200" y="2349500"/>
            <a:ext cx="5903913" cy="3124200"/>
          </a:xfrm>
        </p:spPr>
        <p:txBody>
          <a:bodyPr/>
          <a:lstStyle/>
          <a:p>
            <a:pPr eaLnBrk="1" hangingPunct="1"/>
            <a:r>
              <a:rPr lang="zh-CN" altLang="en-US" dirty="0"/>
              <a:t>状态空间图</a:t>
            </a:r>
          </a:p>
          <a:p>
            <a:pPr lvl="1" eaLnBrk="1" hangingPunct="1"/>
            <a:r>
              <a:rPr lang="zh-CN" altLang="en-US" dirty="0"/>
              <a:t>图中的一个顶点代表初始状态，另一个顶点代表问题的目标状态（目标状态的顶点可能会有若干个）。</a:t>
            </a:r>
          </a:p>
          <a:p>
            <a:pPr lvl="1" eaLnBrk="1" hangingPunct="1"/>
            <a:r>
              <a:rPr lang="zh-CN" altLang="en-US" dirty="0"/>
              <a:t>这种变换把问题化简为一个求初始状态顶点到目标状态顶点间的路径问题。</a:t>
            </a:r>
          </a:p>
        </p:txBody>
      </p:sp>
      <p:sp>
        <p:nvSpPr>
          <p:cNvPr id="89092" name="灯片编号占位符 5">
            <a:extLst>
              <a:ext uri="{FF2B5EF4-FFF2-40B4-BE49-F238E27FC236}">
                <a16:creationId xmlns:a16="http://schemas.microsoft.com/office/drawing/2014/main" id="{90F23A99-82CE-49F0-B573-2D8BA6000C09}"/>
              </a:ext>
            </a:extLst>
          </p:cNvPr>
          <p:cNvSpPr>
            <a:spLocks noGrp="1"/>
          </p:cNvSpPr>
          <p:nvPr>
            <p:ph type="sldNum" sz="quarter" idx="4294967295"/>
          </p:nvPr>
        </p:nvSpPr>
        <p:spPr bwMode="auto">
          <a:xfrm>
            <a:off x="10298113" y="6243638"/>
            <a:ext cx="369887"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pPr>
            <a:fld id="{4C2E504F-D1E2-466D-9E2B-95B4D98547C3}" type="slidenum">
              <a:rPr kumimoji="0" lang="en-US" altLang="zh-CN" sz="1800">
                <a:solidFill>
                  <a:schemeClr val="tx1"/>
                </a:solidFill>
                <a:latin typeface="Arial" panose="020B0604020202020204" pitchFamily="34" charset="0"/>
                <a:ea typeface="宋体" panose="02010600030101010101" pitchFamily="2" charset="-122"/>
              </a:rPr>
              <a:pPr eaLnBrk="1" hangingPunct="1">
                <a:lnSpc>
                  <a:spcPct val="100000"/>
                </a:lnSpc>
                <a:buClrTx/>
                <a:buSzTx/>
                <a:buFontTx/>
                <a:buNone/>
              </a:pPr>
              <a:t>52</a:t>
            </a:fld>
            <a:endParaRPr kumimoji="0" lang="en-US" altLang="zh-CN" sz="1800">
              <a:solidFill>
                <a:schemeClr val="tx1"/>
              </a:solidFill>
              <a:latin typeface="Arial" panose="020B0604020202020204" pitchFamily="34" charset="0"/>
              <a:ea typeface="宋体" panose="02010600030101010101" pitchFamily="2" charset="-122"/>
            </a:endParaRPr>
          </a:p>
        </p:txBody>
      </p:sp>
      <p:pic>
        <p:nvPicPr>
          <p:cNvPr id="89093" name="Picture 5" descr="Pink tissue paper">
            <a:extLst>
              <a:ext uri="{FF2B5EF4-FFF2-40B4-BE49-F238E27FC236}">
                <a16:creationId xmlns:a16="http://schemas.microsoft.com/office/drawing/2014/main" id="{09A6873C-C1B0-4105-BB4D-2680458F9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1203325"/>
            <a:ext cx="3881437" cy="552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30C66062-77E9-463F-9F12-CABE34B95F91}"/>
              </a:ext>
            </a:extLst>
          </p:cNvPr>
          <p:cNvSpPr>
            <a:spLocks noGrp="1" noChangeArrowheads="1"/>
          </p:cNvSpPr>
          <p:nvPr>
            <p:ph type="title"/>
          </p:nvPr>
        </p:nvSpPr>
        <p:spPr/>
        <p:txBody>
          <a:bodyPr/>
          <a:lstStyle/>
          <a:p>
            <a:pPr eaLnBrk="1" hangingPunct="1"/>
            <a:r>
              <a:rPr lang="zh-CN" altLang="en-US"/>
              <a:t>本章小结</a:t>
            </a:r>
          </a:p>
        </p:txBody>
      </p:sp>
      <p:sp>
        <p:nvSpPr>
          <p:cNvPr id="91139" name="Rectangle 3">
            <a:extLst>
              <a:ext uri="{FF2B5EF4-FFF2-40B4-BE49-F238E27FC236}">
                <a16:creationId xmlns:a16="http://schemas.microsoft.com/office/drawing/2014/main" id="{80B8E5DE-388B-43D5-A43A-6032C8AD186A}"/>
              </a:ext>
            </a:extLst>
          </p:cNvPr>
          <p:cNvSpPr>
            <a:spLocks noGrp="1" noChangeArrowheads="1"/>
          </p:cNvSpPr>
          <p:nvPr>
            <p:ph idx="1"/>
          </p:nvPr>
        </p:nvSpPr>
        <p:spPr/>
        <p:txBody>
          <a:bodyPr/>
          <a:lstStyle/>
          <a:p>
            <a:pPr eaLnBrk="1" hangingPunct="1"/>
            <a:r>
              <a:rPr lang="zh-CN" altLang="en-US" dirty="0"/>
              <a:t>变治技术主要有三种：</a:t>
            </a:r>
            <a:r>
              <a:rPr lang="zh-CN" altLang="en-US" dirty="0">
                <a:solidFill>
                  <a:srgbClr val="FF0000"/>
                </a:solidFill>
              </a:rPr>
              <a:t>实例化简、改变表示、问题归约</a:t>
            </a:r>
          </a:p>
          <a:p>
            <a:pPr eaLnBrk="1" hangingPunct="1"/>
            <a:r>
              <a:rPr lang="zh-CN" altLang="en-US" dirty="0"/>
              <a:t>一些用来阐述变治技术的例子恰好是非常重要的数据结构和算法。如堆和堆排序、</a:t>
            </a:r>
            <a:r>
              <a:rPr lang="en-US" altLang="zh-CN" dirty="0"/>
              <a:t>AVL</a:t>
            </a:r>
            <a:r>
              <a:rPr lang="zh-CN" altLang="en-US" dirty="0"/>
              <a:t>树和</a:t>
            </a:r>
            <a:r>
              <a:rPr lang="en-US" altLang="zh-CN" dirty="0"/>
              <a:t>2-3</a:t>
            </a:r>
            <a:r>
              <a:rPr lang="zh-CN" altLang="en-US" dirty="0"/>
              <a:t>树、高斯消去法、霍纳法则。</a:t>
            </a:r>
          </a:p>
          <a:p>
            <a:pPr eaLnBrk="1" hangingPunct="1"/>
            <a:r>
              <a:rPr lang="zh-CN" altLang="en-US" dirty="0"/>
              <a:t>需要掌握的算法</a:t>
            </a:r>
          </a:p>
          <a:p>
            <a:pPr lvl="1" eaLnBrk="1" hangingPunct="1"/>
            <a:r>
              <a:rPr lang="zh-CN" altLang="en-US" dirty="0"/>
              <a:t>元素唯一性检查</a:t>
            </a:r>
            <a:r>
              <a:rPr lang="en-US" altLang="zh-CN" dirty="0"/>
              <a:t>/</a:t>
            </a:r>
            <a:r>
              <a:rPr lang="zh-CN" altLang="en-US" dirty="0"/>
              <a:t>模式统计、高斯消去法、堆构造</a:t>
            </a:r>
            <a:r>
              <a:rPr lang="en-US" altLang="zh-CN" dirty="0"/>
              <a:t>/</a:t>
            </a:r>
            <a:r>
              <a:rPr lang="zh-CN" altLang="en-US" dirty="0"/>
              <a:t>堆排序、霍纳法则（求多项式值）</a:t>
            </a:r>
          </a:p>
          <a:p>
            <a:pPr eaLnBrk="1" hangingPunct="1"/>
            <a:r>
              <a:rPr lang="zh-CN" altLang="en-US" dirty="0"/>
              <a:t>了解线性规划及归约为图问题</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94DC3E10-2D45-4ECE-89E7-E9B53A54891A}"/>
              </a:ext>
            </a:extLst>
          </p:cNvPr>
          <p:cNvSpPr>
            <a:spLocks noGrp="1" noChangeArrowheads="1"/>
          </p:cNvSpPr>
          <p:nvPr>
            <p:ph type="title"/>
          </p:nvPr>
        </p:nvSpPr>
        <p:spPr/>
        <p:txBody>
          <a:bodyPr/>
          <a:lstStyle/>
          <a:p>
            <a:pPr eaLnBrk="1" hangingPunct="1"/>
            <a:r>
              <a:rPr lang="zh-CN" altLang="en-US"/>
              <a:t>预排序</a:t>
            </a:r>
          </a:p>
        </p:txBody>
      </p:sp>
      <p:sp>
        <p:nvSpPr>
          <p:cNvPr id="14339" name="内容占位符 2">
            <a:extLst>
              <a:ext uri="{FF2B5EF4-FFF2-40B4-BE49-F238E27FC236}">
                <a16:creationId xmlns:a16="http://schemas.microsoft.com/office/drawing/2014/main" id="{1775A878-0808-4B8A-A247-A6571FD5CCAD}"/>
              </a:ext>
            </a:extLst>
          </p:cNvPr>
          <p:cNvSpPr>
            <a:spLocks noGrp="1" noChangeArrowheads="1"/>
          </p:cNvSpPr>
          <p:nvPr>
            <p:ph idx="1"/>
          </p:nvPr>
        </p:nvSpPr>
        <p:spPr>
          <a:xfrm>
            <a:off x="911225" y="1266825"/>
            <a:ext cx="9604375" cy="4905375"/>
          </a:xfrm>
        </p:spPr>
        <p:txBody>
          <a:bodyPr/>
          <a:lstStyle/>
          <a:p>
            <a:pPr eaLnBrk="1" hangingPunct="1"/>
            <a:r>
              <a:rPr lang="zh-CN" altLang="en-US" sz="2200"/>
              <a:t>算法 </a:t>
            </a:r>
            <a:r>
              <a:rPr lang="en-US" altLang="zh-CN" i="1"/>
              <a:t>PresortElementUniqueness</a:t>
            </a:r>
            <a:r>
              <a:rPr lang="en-US" altLang="zh-CN" sz="2200"/>
              <a:t> </a:t>
            </a:r>
            <a:r>
              <a:rPr lang="en-US" altLang="zh-CN"/>
              <a:t>( A[0...n-1] )</a:t>
            </a:r>
            <a:r>
              <a:rPr lang="en-US" altLang="zh-CN">
                <a:solidFill>
                  <a:srgbClr val="C00000"/>
                </a:solidFill>
              </a:rPr>
              <a:t>//</a:t>
            </a:r>
            <a:r>
              <a:rPr lang="zh-CN" altLang="en-US">
                <a:solidFill>
                  <a:srgbClr val="C00000"/>
                </a:solidFill>
              </a:rPr>
              <a:t>检验数组唯一性</a:t>
            </a:r>
            <a:endParaRPr lang="en-US" altLang="zh-CN">
              <a:solidFill>
                <a:srgbClr val="C00000"/>
              </a:solidFill>
            </a:endParaRPr>
          </a:p>
          <a:p>
            <a:pPr marL="1022350" lvl="2" indent="-350838" eaLnBrk="1" hangingPunct="1">
              <a:spcBef>
                <a:spcPct val="20000"/>
              </a:spcBef>
              <a:buClr>
                <a:schemeClr val="accent1"/>
              </a:buClr>
              <a:buSzPct val="65000"/>
              <a:buFontTx/>
              <a:buNone/>
            </a:pPr>
            <a:r>
              <a:rPr lang="en-US" altLang="zh-CN" sz="2200">
                <a:solidFill>
                  <a:schemeClr val="bg2"/>
                </a:solidFill>
              </a:rPr>
              <a:t>            </a:t>
            </a:r>
            <a:r>
              <a:rPr lang="zh-CN" altLang="en-US" sz="2200">
                <a:solidFill>
                  <a:schemeClr val="bg2"/>
                </a:solidFill>
              </a:rPr>
              <a:t>对数组</a:t>
            </a:r>
            <a:r>
              <a:rPr lang="en-US" altLang="zh-CN" sz="2200">
                <a:solidFill>
                  <a:schemeClr val="bg2"/>
                </a:solidFill>
              </a:rPr>
              <a:t>A</a:t>
            </a:r>
            <a:r>
              <a:rPr lang="zh-CN" altLang="en-US" sz="2200">
                <a:solidFill>
                  <a:schemeClr val="bg2"/>
                </a:solidFill>
              </a:rPr>
              <a:t>排序    </a:t>
            </a:r>
            <a:r>
              <a:rPr lang="en-US" altLang="zh-CN" sz="2200">
                <a:solidFill>
                  <a:schemeClr val="bg2"/>
                </a:solidFill>
              </a:rPr>
              <a:t>// </a:t>
            </a:r>
            <a:r>
              <a:rPr lang="zh-CN" altLang="en-US" sz="2200">
                <a:solidFill>
                  <a:schemeClr val="bg2"/>
                </a:solidFill>
              </a:rPr>
              <a:t>选 </a:t>
            </a:r>
            <a:r>
              <a:rPr lang="en-US" altLang="zh-CN" sz="2200">
                <a:solidFill>
                  <a:schemeClr val="bg2"/>
                </a:solidFill>
              </a:rPr>
              <a:t>nlogn </a:t>
            </a:r>
            <a:r>
              <a:rPr lang="zh-CN" altLang="en-US" sz="2200">
                <a:solidFill>
                  <a:schemeClr val="bg2"/>
                </a:solidFill>
              </a:rPr>
              <a:t>型算法</a:t>
            </a:r>
          </a:p>
          <a:p>
            <a:pPr marL="1022350" lvl="2" indent="-350838" eaLnBrk="1" hangingPunct="1">
              <a:spcBef>
                <a:spcPct val="20000"/>
              </a:spcBef>
              <a:buClr>
                <a:schemeClr val="accent1"/>
              </a:buClr>
              <a:buSzPct val="65000"/>
              <a:buFontTx/>
              <a:buNone/>
            </a:pPr>
            <a:r>
              <a:rPr lang="zh-CN" altLang="en-US" sz="2200">
                <a:solidFill>
                  <a:schemeClr val="bg2"/>
                </a:solidFill>
              </a:rPr>
              <a:t>            </a:t>
            </a:r>
            <a:r>
              <a:rPr lang="en-US" altLang="zh-CN" sz="2400">
                <a:solidFill>
                  <a:schemeClr val="bg2"/>
                </a:solidFill>
              </a:rPr>
              <a:t>for i←0  to  n-2 do </a:t>
            </a:r>
          </a:p>
          <a:p>
            <a:pPr marL="1022350" lvl="2" indent="-350838" eaLnBrk="1" hangingPunct="1">
              <a:spcBef>
                <a:spcPct val="20000"/>
              </a:spcBef>
              <a:buClr>
                <a:schemeClr val="accent1"/>
              </a:buClr>
              <a:buSzPct val="65000"/>
              <a:buFontTx/>
              <a:buNone/>
            </a:pPr>
            <a:r>
              <a:rPr lang="en-US" altLang="zh-CN" sz="2400">
                <a:solidFill>
                  <a:schemeClr val="bg2"/>
                </a:solidFill>
              </a:rPr>
              <a:t>                  if  A[i] = A[i+1]  </a:t>
            </a:r>
          </a:p>
          <a:p>
            <a:pPr marL="1022350" lvl="2" indent="-350838" eaLnBrk="1" hangingPunct="1">
              <a:spcBef>
                <a:spcPct val="20000"/>
              </a:spcBef>
              <a:buClr>
                <a:schemeClr val="accent1"/>
              </a:buClr>
              <a:buSzPct val="65000"/>
              <a:buFontTx/>
              <a:buNone/>
            </a:pPr>
            <a:r>
              <a:rPr lang="en-US" altLang="zh-CN" sz="2400">
                <a:solidFill>
                  <a:schemeClr val="bg2"/>
                </a:solidFill>
              </a:rPr>
              <a:t>                  return  false</a:t>
            </a:r>
          </a:p>
          <a:p>
            <a:pPr marL="1022350" lvl="2" indent="-350838" eaLnBrk="1" hangingPunct="1">
              <a:spcBef>
                <a:spcPct val="20000"/>
              </a:spcBef>
              <a:buClr>
                <a:schemeClr val="accent1"/>
              </a:buClr>
              <a:buSzPct val="65000"/>
              <a:buFontTx/>
              <a:buNone/>
            </a:pPr>
            <a:r>
              <a:rPr lang="en-US" altLang="zh-CN" sz="2400">
                <a:solidFill>
                  <a:schemeClr val="bg2"/>
                </a:solidFill>
              </a:rPr>
              <a:t>          return true</a:t>
            </a:r>
            <a:endParaRPr lang="en-US" altLang="zh-CN"/>
          </a:p>
        </p:txBody>
      </p:sp>
      <p:graphicFrame>
        <p:nvGraphicFramePr>
          <p:cNvPr id="4" name="Object 7">
            <a:extLst>
              <a:ext uri="{FF2B5EF4-FFF2-40B4-BE49-F238E27FC236}">
                <a16:creationId xmlns:a16="http://schemas.microsoft.com/office/drawing/2014/main" id="{145016B4-A2E9-489B-9734-E32B89D566EA}"/>
              </a:ext>
            </a:extLst>
          </p:cNvPr>
          <p:cNvGraphicFramePr>
            <a:graphicFrameLocks noChangeAspect="1"/>
          </p:cNvGraphicFramePr>
          <p:nvPr/>
        </p:nvGraphicFramePr>
        <p:xfrm>
          <a:off x="6804025" y="3000375"/>
          <a:ext cx="3744913" cy="1438275"/>
        </p:xfrm>
        <a:graphic>
          <a:graphicData uri="http://schemas.openxmlformats.org/presentationml/2006/ole">
            <mc:AlternateContent xmlns:mc="http://schemas.openxmlformats.org/markup-compatibility/2006">
              <mc:Choice xmlns:v="urn:schemas-microsoft-com:vml" Requires="v">
                <p:oleObj spid="_x0000_s14556" name="Equation" r:id="rId3" imgW="1587500" imgH="609600" progId="Equation.DSMT4">
                  <p:embed/>
                </p:oleObj>
              </mc:Choice>
              <mc:Fallback>
                <p:oleObj name="Equation" r:id="rId3" imgW="1587500" imgH="609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3000375"/>
                        <a:ext cx="3744913" cy="1438275"/>
                      </a:xfrm>
                      <a:prstGeom prst="rect">
                        <a:avLst/>
                      </a:prstGeom>
                      <a:solidFill>
                        <a:schemeClr val="tx2"/>
                      </a:solidFill>
                      <a:ln w="9525">
                        <a:solidFill>
                          <a:srgbClr val="0099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57351C88-E113-44DF-9A31-46A210C54A1C}"/>
              </a:ext>
            </a:extLst>
          </p:cNvPr>
          <p:cNvSpPr>
            <a:spLocks noGrp="1" noChangeArrowheads="1"/>
          </p:cNvSpPr>
          <p:nvPr>
            <p:ph type="title"/>
          </p:nvPr>
        </p:nvSpPr>
        <p:spPr/>
        <p:txBody>
          <a:bodyPr/>
          <a:lstStyle/>
          <a:p>
            <a:r>
              <a:rPr lang="zh-CN" altLang="en-US"/>
              <a:t>预排序</a:t>
            </a:r>
          </a:p>
        </p:txBody>
      </p:sp>
      <p:sp>
        <p:nvSpPr>
          <p:cNvPr id="15363" name="内容占位符 2">
            <a:extLst>
              <a:ext uri="{FF2B5EF4-FFF2-40B4-BE49-F238E27FC236}">
                <a16:creationId xmlns:a16="http://schemas.microsoft.com/office/drawing/2014/main" id="{7A0C3423-FBEF-47FA-904B-4D8B0F18BCF2}"/>
              </a:ext>
            </a:extLst>
          </p:cNvPr>
          <p:cNvSpPr>
            <a:spLocks noGrp="1" noChangeArrowheads="1"/>
          </p:cNvSpPr>
          <p:nvPr>
            <p:ph idx="1"/>
          </p:nvPr>
        </p:nvSpPr>
        <p:spPr>
          <a:xfrm>
            <a:off x="812800" y="1266825"/>
            <a:ext cx="11176000" cy="5438775"/>
          </a:xfrm>
        </p:spPr>
        <p:txBody>
          <a:bodyPr/>
          <a:lstStyle/>
          <a:p>
            <a:r>
              <a:rPr lang="en-US" altLang="zh-CN"/>
              <a:t>【</a:t>
            </a:r>
            <a:r>
              <a:rPr lang="zh-CN" altLang="en-US"/>
              <a:t>例</a:t>
            </a:r>
            <a:r>
              <a:rPr lang="en-US" altLang="zh-CN"/>
              <a:t>2】</a:t>
            </a:r>
            <a:r>
              <a:rPr lang="zh-CN" altLang="en-US"/>
              <a:t>模式统计（模式：列表中出现频率最高的元素）</a:t>
            </a:r>
          </a:p>
          <a:p>
            <a:pPr lvl="1"/>
            <a:r>
              <a:rPr lang="zh-CN" altLang="en-US"/>
              <a:t>例：列表 </a:t>
            </a:r>
            <a:r>
              <a:rPr lang="en-US" altLang="zh-CN"/>
              <a:t>{ 5, 1, 5, 7, 6, 5, 7 } </a:t>
            </a:r>
            <a:r>
              <a:rPr lang="zh-CN" altLang="en-US"/>
              <a:t>的模式 </a:t>
            </a:r>
            <a:r>
              <a:rPr lang="en-US" altLang="zh-CN"/>
              <a:t>= 5</a:t>
            </a:r>
            <a:r>
              <a:rPr lang="zh-CN" altLang="en-US"/>
              <a:t>（模式可以不止一个）</a:t>
            </a:r>
          </a:p>
          <a:p>
            <a:pPr lvl="1"/>
            <a:r>
              <a:rPr lang="zh-CN" altLang="en-US"/>
              <a:t>蛮力策略：扫描列表，统计每个元素的频率，找出频率最高的元素</a:t>
            </a:r>
            <a:endParaRPr lang="en-US" altLang="zh-CN"/>
          </a:p>
          <a:p>
            <a:pPr lvl="2"/>
            <a:r>
              <a:rPr lang="zh-CN" altLang="en-US"/>
              <a:t>设一个辅助列表，保存元素及其重复次数（频率）。</a:t>
            </a:r>
            <a:endParaRPr lang="en-US" altLang="zh-CN"/>
          </a:p>
          <a:p>
            <a:pPr lvl="2"/>
            <a:r>
              <a:rPr lang="zh-CN" altLang="en-US"/>
              <a:t>逐一扫描列表元素，与辅助列表元素一一比较：</a:t>
            </a:r>
          </a:p>
          <a:p>
            <a:pPr lvl="3"/>
            <a:r>
              <a:rPr lang="zh-CN" altLang="en-US"/>
              <a:t>若相同（辅助列表中已有），元素频率 </a:t>
            </a:r>
            <a:r>
              <a:rPr lang="en-US" altLang="zh-CN"/>
              <a:t>+ 1</a:t>
            </a:r>
          </a:p>
          <a:p>
            <a:pPr lvl="3"/>
            <a:r>
              <a:rPr lang="zh-CN" altLang="en-US"/>
              <a:t>若不同（辅助列表中没有），新元素加入辅助列表，其频率 </a:t>
            </a:r>
            <a:r>
              <a:rPr lang="en-US" altLang="zh-CN"/>
              <a:t>= 1</a:t>
            </a:r>
          </a:p>
          <a:p>
            <a:pPr lvl="1"/>
            <a:r>
              <a:rPr lang="zh-CN" altLang="en-US"/>
              <a:t>上例中，最终的辅助列表为</a:t>
            </a:r>
            <a:r>
              <a:rPr lang="en-US" altLang="zh-CN"/>
              <a:t> { 5(3), 1(1), 7(2), 6(1) }</a:t>
            </a:r>
            <a:r>
              <a:rPr lang="zh-CN" altLang="en-US"/>
              <a:t>，括号内是频率；然后顺序扫描辅助列表，找出模式：有最大频率</a:t>
            </a:r>
            <a:r>
              <a:rPr lang="en-US" altLang="zh-CN"/>
              <a:t>(=3)</a:t>
            </a:r>
            <a:r>
              <a:rPr lang="zh-CN" altLang="en-US"/>
              <a:t>的元素 </a:t>
            </a:r>
            <a:r>
              <a:rPr lang="en-US" altLang="zh-CN"/>
              <a:t>5</a:t>
            </a:r>
            <a:endParaRPr lang="zh-CN" altLang="en-US"/>
          </a:p>
          <a:p>
            <a:pPr lvl="1"/>
            <a:endParaRPr lang="en-US" altLang="zh-CN"/>
          </a:p>
          <a:p>
            <a:pPr lvl="1"/>
            <a:endParaRPr lang="en-US" altLang="zh-CN"/>
          </a:p>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180AEDE9-EDD3-4AA3-A564-DE8407F2F3C4}"/>
              </a:ext>
            </a:extLst>
          </p:cNvPr>
          <p:cNvSpPr>
            <a:spLocks noGrp="1" noChangeArrowheads="1"/>
          </p:cNvSpPr>
          <p:nvPr>
            <p:ph type="title"/>
          </p:nvPr>
        </p:nvSpPr>
        <p:spPr/>
        <p:txBody>
          <a:bodyPr/>
          <a:lstStyle/>
          <a:p>
            <a:r>
              <a:rPr lang="zh-CN" altLang="en-US"/>
              <a:t>预排序</a:t>
            </a:r>
          </a:p>
        </p:txBody>
      </p:sp>
      <p:sp>
        <p:nvSpPr>
          <p:cNvPr id="16387" name="内容占位符 2">
            <a:extLst>
              <a:ext uri="{FF2B5EF4-FFF2-40B4-BE49-F238E27FC236}">
                <a16:creationId xmlns:a16="http://schemas.microsoft.com/office/drawing/2014/main" id="{9E7834CB-68C2-4D9C-B6FC-ECDC3EE382AF}"/>
              </a:ext>
            </a:extLst>
          </p:cNvPr>
          <p:cNvSpPr>
            <a:spLocks noGrp="1" noChangeArrowheads="1"/>
          </p:cNvSpPr>
          <p:nvPr>
            <p:ph idx="1"/>
          </p:nvPr>
        </p:nvSpPr>
        <p:spPr>
          <a:xfrm>
            <a:off x="812800" y="1266825"/>
            <a:ext cx="11176000" cy="4826000"/>
          </a:xfrm>
        </p:spPr>
        <p:txBody>
          <a:bodyPr/>
          <a:lstStyle/>
          <a:p>
            <a:r>
              <a:rPr lang="en-US" altLang="zh-CN"/>
              <a:t>【</a:t>
            </a:r>
            <a:r>
              <a:rPr lang="zh-CN" altLang="en-US"/>
              <a:t>例</a:t>
            </a:r>
            <a:r>
              <a:rPr lang="en-US" altLang="zh-CN"/>
              <a:t>2】</a:t>
            </a:r>
            <a:r>
              <a:rPr lang="zh-CN" altLang="en-US"/>
              <a:t>模式统计（模式：列表中出现频率最高的元素）</a:t>
            </a:r>
          </a:p>
          <a:p>
            <a:pPr lvl="1"/>
            <a:r>
              <a:rPr lang="zh-CN" altLang="en-US"/>
              <a:t>蛮力策略：扫描列表，统计每个元素的频率，找出频率最高的元素</a:t>
            </a:r>
            <a:endParaRPr lang="en-US" altLang="zh-CN"/>
          </a:p>
          <a:p>
            <a:pPr lvl="2"/>
            <a:r>
              <a:rPr lang="zh-CN" altLang="en-US"/>
              <a:t>设一个辅助列表，保存元素及其重复次数（频率）。</a:t>
            </a:r>
            <a:endParaRPr lang="en-US" altLang="zh-CN"/>
          </a:p>
          <a:p>
            <a:pPr lvl="2"/>
            <a:r>
              <a:rPr lang="zh-CN" altLang="en-US"/>
              <a:t>逐一扫描列表元素，与辅助列表元素一一比较：</a:t>
            </a:r>
          </a:p>
          <a:p>
            <a:pPr lvl="3"/>
            <a:r>
              <a:rPr lang="zh-CN" altLang="en-US"/>
              <a:t>若相同（辅助列表中已有），元素频率 </a:t>
            </a:r>
            <a:r>
              <a:rPr lang="en-US" altLang="zh-CN"/>
              <a:t>+ 1</a:t>
            </a:r>
          </a:p>
          <a:p>
            <a:pPr lvl="3"/>
            <a:r>
              <a:rPr lang="zh-CN" altLang="en-US"/>
              <a:t>若不同（辅助列表中没有），新元素加入辅助列表，其频率 </a:t>
            </a:r>
            <a:r>
              <a:rPr lang="en-US" altLang="zh-CN"/>
              <a:t>= 1</a:t>
            </a:r>
          </a:p>
          <a:p>
            <a:pPr lvl="1"/>
            <a:r>
              <a:rPr lang="zh-CN" altLang="en-US"/>
              <a:t>最坏情况分析：扫描原始列表时，每个元素在辅助列表中都没有匹配，都会被当作新元素加入辅助列表。原列表第 </a:t>
            </a:r>
            <a:r>
              <a:rPr lang="en-US" altLang="zh-CN"/>
              <a:t>k </a:t>
            </a:r>
            <a:r>
              <a:rPr lang="zh-CN" altLang="en-US"/>
              <a:t>个元素加入辅助列表时，将与辅助列表中已加入的 </a:t>
            </a:r>
            <a:r>
              <a:rPr lang="en-US" altLang="zh-CN"/>
              <a:t>k-1</a:t>
            </a:r>
            <a:r>
              <a:rPr lang="zh-CN" altLang="en-US"/>
              <a:t>个元素比较，共 </a:t>
            </a:r>
            <a:r>
              <a:rPr lang="en-US" altLang="zh-CN"/>
              <a:t>k-1 </a:t>
            </a:r>
            <a:r>
              <a:rPr lang="zh-CN" altLang="en-US"/>
              <a:t>次。</a:t>
            </a:r>
            <a:endParaRPr lang="en-US" altLang="zh-CN"/>
          </a:p>
          <a:p>
            <a:pPr lvl="1"/>
            <a:endParaRPr lang="en-US" altLang="zh-CN"/>
          </a:p>
          <a:p>
            <a:endParaRPr lang="zh-CN" altLang="en-US"/>
          </a:p>
        </p:txBody>
      </p:sp>
      <p:pic>
        <p:nvPicPr>
          <p:cNvPr id="2" name="图片 1">
            <a:extLst>
              <a:ext uri="{FF2B5EF4-FFF2-40B4-BE49-F238E27FC236}">
                <a16:creationId xmlns:a16="http://schemas.microsoft.com/office/drawing/2014/main" id="{4D984953-36E2-4E21-A701-5704B7A6F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5495925"/>
            <a:ext cx="90709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6">
            <a:extLst>
              <a:ext uri="{FF2B5EF4-FFF2-40B4-BE49-F238E27FC236}">
                <a16:creationId xmlns:a16="http://schemas.microsoft.com/office/drawing/2014/main" id="{DE51541B-071F-4663-93D1-6DB00A46F779}"/>
              </a:ext>
            </a:extLst>
          </p:cNvPr>
          <p:cNvSpPr>
            <a:spLocks noChangeArrowheads="1"/>
          </p:cNvSpPr>
          <p:nvPr/>
        </p:nvSpPr>
        <p:spPr bwMode="auto">
          <a:xfrm>
            <a:off x="982663" y="2060575"/>
            <a:ext cx="8366125" cy="4573588"/>
          </a:xfrm>
          <a:prstGeom prst="roundRect">
            <a:avLst>
              <a:gd name="adj" fmla="val 3144"/>
            </a:avLst>
          </a:prstGeom>
          <a:solidFill>
            <a:srgbClr val="FFFFCC"/>
          </a:solidFill>
          <a:ln w="12700" algn="ctr">
            <a:solidFill>
              <a:srgbClr val="008000"/>
            </a:solidFill>
            <a:round/>
            <a:headEnd/>
            <a:tailEnd/>
          </a:ln>
        </p:spPr>
        <p:txBody>
          <a:bodyPr wrap="none" bIns="82800" anchor="ctr"/>
          <a:lstStyle>
            <a:lvl1pPr>
              <a:lnSpc>
                <a:spcPct val="150000"/>
              </a:lnSpc>
              <a:buClr>
                <a:srgbClr val="A50021"/>
              </a:buClr>
              <a:buSzPct val="75000"/>
              <a:buFont typeface="Monotype Sorts" pitchFamily="2" charset="2"/>
              <a:buChar char="b"/>
              <a:defRPr kumimoji="1" sz="2400">
                <a:solidFill>
                  <a:schemeClr val="bg2"/>
                </a:solidFill>
                <a:latin typeface="Times New Roman" panose="02020603050405020304" pitchFamily="18" charset="0"/>
                <a:ea typeface="黑体" panose="02010609060101010101" pitchFamily="49" charset="-122"/>
              </a:defRPr>
            </a:lvl1pPr>
            <a:lvl2pPr marL="742950" indent="-285750">
              <a:lnSpc>
                <a:spcPct val="150000"/>
              </a:lnSpc>
              <a:buClr>
                <a:srgbClr val="A50021"/>
              </a:buClr>
              <a:buChar char="•"/>
              <a:defRPr kumimoji="1" sz="2000">
                <a:solidFill>
                  <a:srgbClr val="0000CC"/>
                </a:solidFill>
                <a:latin typeface="Times New Roman" panose="02020603050405020304" pitchFamily="18" charset="0"/>
                <a:ea typeface="黑体" panose="02010609060101010101" pitchFamily="49" charset="-122"/>
              </a:defRPr>
            </a:lvl2pPr>
            <a:lvl3pPr marL="1143000" indent="-228600">
              <a:lnSpc>
                <a:spcPct val="150000"/>
              </a:lnSpc>
              <a:buClr>
                <a:srgbClr val="A50021"/>
              </a:buClr>
              <a:buChar char="–"/>
              <a:defRPr kumimoji="1">
                <a:solidFill>
                  <a:srgbClr val="FF0000"/>
                </a:solidFill>
                <a:latin typeface="Times New Roman" panose="02020603050405020304" pitchFamily="18" charset="0"/>
                <a:ea typeface="黑体" panose="02010609060101010101" pitchFamily="49" charset="-122"/>
              </a:defRPr>
            </a:lvl3pPr>
            <a:lvl4pPr marL="1600200" indent="-228600">
              <a:lnSpc>
                <a:spcPct val="150000"/>
              </a:lnSpc>
              <a:buClr>
                <a:srgbClr val="A50021"/>
              </a:buClr>
              <a:buChar char="–"/>
              <a:defRPr kumimoji="1">
                <a:solidFill>
                  <a:schemeClr val="bg2"/>
                </a:solidFill>
                <a:latin typeface="Times New Roman" panose="02020603050405020304" pitchFamily="18" charset="0"/>
                <a:ea typeface="黑体" panose="02010609060101010101" pitchFamily="49" charset="-122"/>
              </a:defRPr>
            </a:lvl4pPr>
            <a:lvl5pPr marL="2057400" indent="-228600">
              <a:lnSpc>
                <a:spcPct val="150000"/>
              </a:lnSpc>
              <a:buClr>
                <a:srgbClr val="A50021"/>
              </a:buClr>
              <a:buChar char="»"/>
              <a:defRPr kumimoji="1" b="1">
                <a:solidFill>
                  <a:schemeClr val="bg2"/>
                </a:solidFill>
                <a:latin typeface="Times New Roman" panose="02020603050405020304" pitchFamily="18" charset="0"/>
                <a:ea typeface="黑体" panose="02010609060101010101" pitchFamily="49" charset="-122"/>
              </a:defRPr>
            </a:lvl5pPr>
            <a:lvl6pPr marL="25146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6pPr>
            <a:lvl7pPr marL="29718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7pPr>
            <a:lvl8pPr marL="34290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8pPr>
            <a:lvl9pPr marL="3886200" indent="-228600" eaLnBrk="0" fontAlgn="base" hangingPunct="0">
              <a:lnSpc>
                <a:spcPct val="150000"/>
              </a:lnSpc>
              <a:spcBef>
                <a:spcPct val="0"/>
              </a:spcBef>
              <a:spcAft>
                <a:spcPct val="0"/>
              </a:spcAft>
              <a:buClr>
                <a:srgbClr val="A50021"/>
              </a:buClr>
              <a:buChar char="»"/>
              <a:defRPr kumimoji="1" b="1">
                <a:solidFill>
                  <a:schemeClr val="bg2"/>
                </a:solidFill>
                <a:latin typeface="Times New Roman" panose="02020603050405020304" pitchFamily="18" charset="0"/>
                <a:ea typeface="黑体" panose="02010609060101010101" pitchFamily="49" charset="-122"/>
              </a:defRPr>
            </a:lvl9pPr>
          </a:lstStyle>
          <a:p>
            <a:pPr eaLnBrk="1" hangingPunct="1">
              <a:lnSpc>
                <a:spcPct val="100000"/>
              </a:lnSpc>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3" name="Rectangle 3">
            <a:extLst>
              <a:ext uri="{FF2B5EF4-FFF2-40B4-BE49-F238E27FC236}">
                <a16:creationId xmlns:a16="http://schemas.microsoft.com/office/drawing/2014/main" id="{3DE7B9F5-12F1-41B5-9E90-FD8361270287}"/>
              </a:ext>
            </a:extLst>
          </p:cNvPr>
          <p:cNvSpPr txBox="1">
            <a:spLocks noRot="1" noChangeArrowheads="1"/>
          </p:cNvSpPr>
          <p:nvPr/>
        </p:nvSpPr>
        <p:spPr bwMode="auto">
          <a:xfrm>
            <a:off x="812800" y="1008063"/>
            <a:ext cx="11176000" cy="5697537"/>
          </a:xfrm>
          <a:prstGeom prst="rect">
            <a:avLst/>
          </a:prstGeom>
          <a:noFill/>
          <a:ln w="9525">
            <a:noFill/>
            <a:miter lim="800000"/>
            <a:headEnd/>
            <a:tailEnd/>
          </a:ln>
        </p:spPr>
        <p:txBody>
          <a:bodyPr/>
          <a:lstStyle/>
          <a:p>
            <a:pPr marL="214312" lvl="1">
              <a:lnSpc>
                <a:spcPct val="150000"/>
              </a:lnSpc>
              <a:spcBef>
                <a:spcPct val="20000"/>
              </a:spcBef>
              <a:buClr>
                <a:schemeClr val="accent1"/>
              </a:buClr>
              <a:buSzPct val="65000"/>
              <a:defRPr/>
            </a:pPr>
            <a:r>
              <a:rPr lang="zh-CN" altLang="en-US" sz="2200" kern="0" dirty="0">
                <a:solidFill>
                  <a:schemeClr val="bg2"/>
                </a:solidFill>
                <a:latin typeface="+mn-lt"/>
                <a:ea typeface="+mn-ea"/>
              </a:rPr>
              <a:t>若先进行</a:t>
            </a:r>
            <a:r>
              <a:rPr lang="zh-CN" altLang="en-US" sz="2200" kern="0" dirty="0">
                <a:solidFill>
                  <a:srgbClr val="008000"/>
                </a:solidFill>
                <a:latin typeface="+mn-lt"/>
                <a:ea typeface="+mn-ea"/>
              </a:rPr>
              <a:t>预排序</a:t>
            </a:r>
            <a:r>
              <a:rPr lang="zh-CN" altLang="en-US" sz="2200" kern="0" dirty="0">
                <a:solidFill>
                  <a:schemeClr val="bg2"/>
                </a:solidFill>
                <a:latin typeface="+mn-lt"/>
                <a:ea typeface="+mn-ea"/>
              </a:rPr>
              <a:t>（</a:t>
            </a:r>
            <a:r>
              <a:rPr lang="en-US" altLang="zh-CN" sz="2200" kern="0" dirty="0" err="1">
                <a:solidFill>
                  <a:schemeClr val="bg2"/>
                </a:solidFill>
                <a:latin typeface="+mn-lt"/>
                <a:ea typeface="+mn-ea"/>
              </a:rPr>
              <a:t>n</a:t>
            </a:r>
            <a:r>
              <a:rPr lang="en-US" altLang="zh-CN" sz="2200" i="1" kern="0" dirty="0" err="1">
                <a:solidFill>
                  <a:schemeClr val="bg2"/>
                </a:solidFill>
                <a:latin typeface="+mn-lt"/>
                <a:ea typeface="+mn-ea"/>
              </a:rPr>
              <a:t>log</a:t>
            </a:r>
            <a:r>
              <a:rPr lang="en-US" altLang="zh-CN" sz="2200" kern="0" dirty="0" err="1">
                <a:solidFill>
                  <a:schemeClr val="bg2"/>
                </a:solidFill>
                <a:latin typeface="+mn-lt"/>
                <a:ea typeface="+mn-ea"/>
              </a:rPr>
              <a:t>n</a:t>
            </a:r>
            <a:r>
              <a:rPr lang="en-US" altLang="zh-CN" sz="2200" kern="0" dirty="0">
                <a:solidFill>
                  <a:schemeClr val="bg2"/>
                </a:solidFill>
                <a:latin typeface="+mn-lt"/>
                <a:ea typeface="+mn-ea"/>
              </a:rPr>
              <a:t> </a:t>
            </a:r>
            <a:r>
              <a:rPr lang="zh-CN" altLang="en-US" sz="2200" kern="0" dirty="0">
                <a:solidFill>
                  <a:schemeClr val="bg2"/>
                </a:solidFill>
                <a:latin typeface="+mn-lt"/>
                <a:ea typeface="+mn-ea"/>
              </a:rPr>
              <a:t>型），相同元素位置相邻，然后顺序扫描，统计出重复次数最多的元素（比较次数 </a:t>
            </a:r>
            <a:r>
              <a:rPr lang="en-US" altLang="zh-CN" sz="2200" kern="0" dirty="0">
                <a:solidFill>
                  <a:schemeClr val="bg2"/>
                </a:solidFill>
                <a:latin typeface="+mn-lt"/>
                <a:ea typeface="+mn-ea"/>
              </a:rPr>
              <a:t>n-1</a:t>
            </a:r>
            <a:r>
              <a:rPr lang="zh-CN" altLang="en-US" sz="2200" kern="0" dirty="0">
                <a:solidFill>
                  <a:schemeClr val="bg2"/>
                </a:solidFill>
                <a:latin typeface="+mn-lt"/>
                <a:ea typeface="+mn-ea"/>
              </a:rPr>
              <a:t>）。</a:t>
            </a:r>
            <a:endParaRPr lang="en-US" altLang="zh-CN" sz="2200" kern="0" dirty="0">
              <a:solidFill>
                <a:schemeClr val="bg2"/>
              </a:solidFill>
              <a:latin typeface="+mn-lt"/>
              <a:ea typeface="+mn-ea"/>
            </a:endParaRPr>
          </a:p>
          <a:p>
            <a:pPr marL="214312" lvl="1">
              <a:lnSpc>
                <a:spcPct val="150000"/>
              </a:lnSpc>
              <a:spcBef>
                <a:spcPct val="20000"/>
              </a:spcBef>
              <a:buClr>
                <a:schemeClr val="accent1"/>
              </a:buClr>
              <a:buSzPct val="65000"/>
              <a:defRPr/>
            </a:pPr>
            <a:r>
              <a:rPr lang="en-US" altLang="zh-CN" sz="1800" kern="0" dirty="0">
                <a:solidFill>
                  <a:schemeClr val="bg2"/>
                </a:solidFill>
                <a:latin typeface="+mn-lt"/>
                <a:ea typeface="+mn-ea"/>
              </a:rPr>
              <a:t>   </a:t>
            </a:r>
            <a:r>
              <a:rPr lang="zh-CN" altLang="en-US" sz="1800" b="1" kern="0" dirty="0">
                <a:solidFill>
                  <a:schemeClr val="bg2"/>
                </a:solidFill>
                <a:latin typeface="+mn-lt"/>
                <a:ea typeface="+mn-ea"/>
              </a:rPr>
              <a:t>算法</a:t>
            </a:r>
            <a:r>
              <a:rPr lang="en-US" altLang="zh-CN" sz="1800" kern="0" dirty="0">
                <a:solidFill>
                  <a:schemeClr val="bg2"/>
                </a:solidFill>
                <a:latin typeface="+mn-lt"/>
                <a:ea typeface="+mn-ea"/>
              </a:rPr>
              <a:t> </a:t>
            </a:r>
            <a:r>
              <a:rPr lang="en-US" altLang="zh-CN" sz="1800" kern="0" dirty="0" err="1">
                <a:solidFill>
                  <a:schemeClr val="bg2"/>
                </a:solidFill>
                <a:latin typeface="+mn-lt"/>
                <a:ea typeface="+mn-ea"/>
              </a:rPr>
              <a:t>PresortMode</a:t>
            </a:r>
            <a:r>
              <a:rPr lang="en-US" altLang="zh-CN" sz="1800" kern="0" dirty="0">
                <a:solidFill>
                  <a:schemeClr val="bg2"/>
                </a:solidFill>
                <a:latin typeface="+mn-lt"/>
                <a:ea typeface="+mn-ea"/>
              </a:rPr>
              <a:t> ( A[0...n-1] )   </a:t>
            </a:r>
            <a:r>
              <a:rPr lang="en-US" altLang="zh-CN" sz="1800" kern="0" dirty="0">
                <a:solidFill>
                  <a:srgbClr val="FF0000"/>
                </a:solidFill>
                <a:latin typeface="+mn-lt"/>
                <a:ea typeface="+mn-ea"/>
              </a:rPr>
              <a:t>// </a:t>
            </a:r>
            <a:r>
              <a:rPr lang="zh-CN" altLang="en-US" sz="1800" kern="0" dirty="0">
                <a:solidFill>
                  <a:srgbClr val="FF0000"/>
                </a:solidFill>
                <a:latin typeface="+mn-lt"/>
                <a:ea typeface="+mn-ea"/>
              </a:rPr>
              <a:t>行程算法</a:t>
            </a:r>
          </a:p>
          <a:p>
            <a:pPr marL="1022350" lvl="2" indent="-350838">
              <a:lnSpc>
                <a:spcPct val="150000"/>
              </a:lnSpc>
              <a:spcBef>
                <a:spcPts val="0"/>
              </a:spcBef>
              <a:buClr>
                <a:schemeClr val="accent1"/>
              </a:buClr>
              <a:buSzPct val="65000"/>
              <a:defRPr/>
            </a:pPr>
            <a:r>
              <a:rPr lang="zh-CN" altLang="en-US" sz="1800" kern="0" dirty="0">
                <a:solidFill>
                  <a:schemeClr val="bg2"/>
                </a:solidFill>
                <a:latin typeface="+mn-lt"/>
                <a:ea typeface="+mn-ea"/>
              </a:rPr>
              <a:t>  对数组</a:t>
            </a:r>
            <a:r>
              <a:rPr lang="en-US" altLang="zh-CN" sz="1800" kern="0" dirty="0">
                <a:solidFill>
                  <a:schemeClr val="bg2"/>
                </a:solidFill>
                <a:latin typeface="+mn-lt"/>
                <a:ea typeface="+mn-ea"/>
              </a:rPr>
              <a:t>A</a:t>
            </a:r>
            <a:r>
              <a:rPr lang="zh-CN" altLang="en-US" sz="1800" kern="0" dirty="0">
                <a:solidFill>
                  <a:schemeClr val="bg2"/>
                </a:solidFill>
                <a:latin typeface="+mn-lt"/>
                <a:ea typeface="+mn-ea"/>
              </a:rPr>
              <a:t>排序   </a:t>
            </a:r>
            <a:r>
              <a:rPr lang="en-US" altLang="zh-CN" sz="1800" kern="0" dirty="0">
                <a:solidFill>
                  <a:srgbClr val="C00000"/>
                </a:solidFill>
                <a:latin typeface="+mn-lt"/>
                <a:ea typeface="+mn-ea"/>
              </a:rPr>
              <a:t>// </a:t>
            </a:r>
            <a:r>
              <a:rPr lang="zh-CN" altLang="en-US" sz="1800" kern="0" dirty="0">
                <a:solidFill>
                  <a:srgbClr val="C00000"/>
                </a:solidFill>
                <a:latin typeface="+mn-lt"/>
                <a:ea typeface="+mn-ea"/>
              </a:rPr>
              <a:t>结果如 </a:t>
            </a:r>
            <a:r>
              <a:rPr lang="en-US" altLang="zh-CN" sz="1800" kern="0" dirty="0">
                <a:solidFill>
                  <a:srgbClr val="C00000"/>
                </a:solidFill>
                <a:latin typeface="+mn-lt"/>
                <a:ea typeface="+mn-ea"/>
              </a:rPr>
              <a:t>{ 1, </a:t>
            </a:r>
            <a:r>
              <a:rPr lang="en-US" altLang="zh-CN" sz="1800" u="sng" kern="0" dirty="0">
                <a:solidFill>
                  <a:srgbClr val="C00000"/>
                </a:solidFill>
                <a:latin typeface="+mn-lt"/>
                <a:ea typeface="+mn-ea"/>
              </a:rPr>
              <a:t>5, 5, 5</a:t>
            </a:r>
            <a:r>
              <a:rPr lang="en-US" altLang="zh-CN" sz="1800" kern="0" dirty="0">
                <a:solidFill>
                  <a:srgbClr val="C00000"/>
                </a:solidFill>
                <a:latin typeface="+mn-lt"/>
                <a:ea typeface="+mn-ea"/>
              </a:rPr>
              <a:t>, 6, </a:t>
            </a:r>
            <a:r>
              <a:rPr lang="en-US" altLang="zh-CN" sz="1800" u="sng" kern="0" dirty="0">
                <a:solidFill>
                  <a:srgbClr val="C00000"/>
                </a:solidFill>
                <a:latin typeface="+mn-lt"/>
                <a:ea typeface="+mn-ea"/>
              </a:rPr>
              <a:t>7, 7</a:t>
            </a:r>
            <a:r>
              <a:rPr lang="en-US" altLang="zh-CN" sz="1800" kern="0" dirty="0">
                <a:solidFill>
                  <a:srgbClr val="C00000"/>
                </a:solidFill>
                <a:latin typeface="+mn-lt"/>
                <a:ea typeface="+mn-ea"/>
              </a:rPr>
              <a:t> }</a:t>
            </a:r>
          </a:p>
          <a:p>
            <a:pPr marL="1022350" lvl="2" indent="-350838">
              <a:lnSpc>
                <a:spcPct val="150000"/>
              </a:lnSpc>
              <a:spcBef>
                <a:spcPts val="0"/>
              </a:spcBef>
              <a:buClr>
                <a:schemeClr val="accent1"/>
              </a:buClr>
              <a:buSzPct val="65000"/>
              <a:defRPr/>
            </a:pPr>
            <a:r>
              <a:rPr lang="en-US" altLang="zh-CN" sz="1800" kern="0" dirty="0">
                <a:solidFill>
                  <a:schemeClr val="bg2"/>
                </a:solidFill>
                <a:latin typeface="+mn-lt"/>
                <a:ea typeface="+mn-ea"/>
              </a:rPr>
              <a:t>  i←0;   modefrequency←0   </a:t>
            </a:r>
            <a:r>
              <a:rPr lang="en-US" altLang="zh-CN" sz="1800" kern="0" dirty="0">
                <a:solidFill>
                  <a:srgbClr val="C00000"/>
                </a:solidFill>
                <a:latin typeface="+mn-lt"/>
                <a:ea typeface="+mn-ea"/>
              </a:rPr>
              <a:t>// </a:t>
            </a:r>
            <a:r>
              <a:rPr lang="zh-CN" altLang="en-US" sz="1800" kern="0" dirty="0">
                <a:solidFill>
                  <a:srgbClr val="C00000"/>
                </a:solidFill>
                <a:latin typeface="+mn-lt"/>
                <a:ea typeface="+mn-ea"/>
              </a:rPr>
              <a:t>最大行程长度（</a:t>
            </a:r>
            <a:r>
              <a:rPr lang="zh-CN" altLang="en-US" sz="1800" kern="0" dirty="0">
                <a:solidFill>
                  <a:srgbClr val="C00000"/>
                </a:solidFill>
              </a:rPr>
              <a:t>最大频率</a:t>
            </a:r>
            <a:r>
              <a:rPr lang="zh-CN" altLang="en-US" sz="1800" kern="0" dirty="0">
                <a:solidFill>
                  <a:srgbClr val="C00000"/>
                </a:solidFill>
                <a:latin typeface="+mn-lt"/>
                <a:ea typeface="+mn-ea"/>
              </a:rPr>
              <a:t>）初值</a:t>
            </a:r>
          </a:p>
          <a:p>
            <a:pPr marL="1022350" lvl="2" indent="-350838">
              <a:lnSpc>
                <a:spcPct val="150000"/>
              </a:lnSpc>
              <a:spcBef>
                <a:spcPts val="0"/>
              </a:spcBef>
              <a:buClr>
                <a:schemeClr val="accent1"/>
              </a:buClr>
              <a:buSzPct val="65000"/>
              <a:defRPr/>
            </a:pPr>
            <a:r>
              <a:rPr lang="zh-CN" altLang="en-US" sz="1800" kern="0" dirty="0">
                <a:solidFill>
                  <a:schemeClr val="bg2"/>
                </a:solidFill>
                <a:latin typeface="+mn-lt"/>
                <a:ea typeface="+mn-ea"/>
              </a:rPr>
              <a:t>  </a:t>
            </a:r>
            <a:r>
              <a:rPr lang="en-US" altLang="zh-CN" sz="1800" kern="0" dirty="0">
                <a:solidFill>
                  <a:schemeClr val="bg2"/>
                </a:solidFill>
                <a:latin typeface="+mn-lt"/>
                <a:ea typeface="+mn-ea"/>
              </a:rPr>
              <a:t>while  i≤n-1 do</a:t>
            </a:r>
          </a:p>
          <a:p>
            <a:pPr marL="1022350" lvl="2" indent="-350838">
              <a:lnSpc>
                <a:spcPct val="150000"/>
              </a:lnSpc>
              <a:spcBef>
                <a:spcPts val="0"/>
              </a:spcBef>
              <a:buClr>
                <a:schemeClr val="accent1"/>
              </a:buClr>
              <a:buSzPct val="65000"/>
              <a:defRPr/>
            </a:pPr>
            <a:r>
              <a:rPr lang="en-US" altLang="zh-CN" sz="1800" kern="0" dirty="0">
                <a:solidFill>
                  <a:schemeClr val="bg2"/>
                </a:solidFill>
                <a:latin typeface="+mn-lt"/>
                <a:ea typeface="+mn-ea"/>
              </a:rPr>
              <a:t>       </a:t>
            </a:r>
            <a:r>
              <a:rPr lang="en-US" altLang="zh-CN" sz="1800" kern="0" dirty="0" err="1">
                <a:solidFill>
                  <a:schemeClr val="bg2"/>
                </a:solidFill>
                <a:latin typeface="+mn-lt"/>
                <a:ea typeface="+mn-ea"/>
              </a:rPr>
              <a:t>runlength</a:t>
            </a:r>
            <a:r>
              <a:rPr lang="en-US" altLang="zh-CN" sz="1800" kern="0" dirty="0">
                <a:solidFill>
                  <a:schemeClr val="bg2"/>
                </a:solidFill>
                <a:latin typeface="+mn-lt"/>
                <a:ea typeface="+mn-ea"/>
              </a:rPr>
              <a:t> ←1;  </a:t>
            </a:r>
            <a:r>
              <a:rPr lang="en-US" altLang="zh-CN" sz="1800" kern="0" dirty="0" err="1">
                <a:solidFill>
                  <a:schemeClr val="bg2"/>
                </a:solidFill>
                <a:latin typeface="+mn-lt"/>
                <a:ea typeface="+mn-ea"/>
              </a:rPr>
              <a:t>runvalue←A</a:t>
            </a:r>
            <a:r>
              <a:rPr lang="en-US" altLang="zh-CN" sz="1800" kern="0" dirty="0">
                <a:solidFill>
                  <a:schemeClr val="bg2"/>
                </a:solidFill>
                <a:latin typeface="+mn-lt"/>
                <a:ea typeface="+mn-ea"/>
              </a:rPr>
              <a:t>[</a:t>
            </a:r>
            <a:r>
              <a:rPr lang="en-US" altLang="zh-CN" sz="1800" kern="0" dirty="0" err="1">
                <a:solidFill>
                  <a:schemeClr val="bg2"/>
                </a:solidFill>
                <a:latin typeface="+mn-lt"/>
                <a:ea typeface="+mn-ea"/>
              </a:rPr>
              <a:t>i</a:t>
            </a:r>
            <a:r>
              <a:rPr lang="en-US" altLang="zh-CN" sz="1800" kern="0" dirty="0">
                <a:solidFill>
                  <a:schemeClr val="bg2"/>
                </a:solidFill>
                <a:latin typeface="+mn-lt"/>
                <a:ea typeface="+mn-ea"/>
              </a:rPr>
              <a:t>]  </a:t>
            </a:r>
            <a:r>
              <a:rPr lang="en-US" altLang="zh-CN" sz="1800" kern="0" dirty="0">
                <a:solidFill>
                  <a:srgbClr val="C00000"/>
                </a:solidFill>
                <a:latin typeface="+mn-lt"/>
                <a:ea typeface="+mn-ea"/>
              </a:rPr>
              <a:t>// </a:t>
            </a:r>
            <a:r>
              <a:rPr lang="zh-CN" altLang="en-US" sz="1800" kern="0" dirty="0">
                <a:solidFill>
                  <a:srgbClr val="C00000"/>
                </a:solidFill>
                <a:latin typeface="+mn-lt"/>
                <a:ea typeface="+mn-ea"/>
              </a:rPr>
              <a:t>当前行程长度</a:t>
            </a:r>
            <a:r>
              <a:rPr lang="en-US" altLang="zh-CN" sz="1800" kern="0" dirty="0">
                <a:solidFill>
                  <a:srgbClr val="C00000"/>
                </a:solidFill>
                <a:latin typeface="+mn-lt"/>
                <a:ea typeface="+mn-ea"/>
              </a:rPr>
              <a:t>/</a:t>
            </a:r>
            <a:r>
              <a:rPr lang="zh-CN" altLang="en-US" sz="1800" kern="0" dirty="0">
                <a:solidFill>
                  <a:srgbClr val="C00000"/>
                </a:solidFill>
                <a:latin typeface="+mn-lt"/>
                <a:ea typeface="+mn-ea"/>
              </a:rPr>
              <a:t>元素 初值</a:t>
            </a:r>
          </a:p>
          <a:p>
            <a:pPr marL="1022350" lvl="2" indent="-350838">
              <a:lnSpc>
                <a:spcPct val="150000"/>
              </a:lnSpc>
              <a:spcBef>
                <a:spcPts val="0"/>
              </a:spcBef>
              <a:buClr>
                <a:schemeClr val="accent1"/>
              </a:buClr>
              <a:buSzPct val="65000"/>
              <a:defRPr/>
            </a:pPr>
            <a:r>
              <a:rPr lang="zh-CN" altLang="en-US" sz="1800" kern="0" dirty="0">
                <a:solidFill>
                  <a:schemeClr val="bg2"/>
                </a:solidFill>
                <a:latin typeface="+mn-lt"/>
                <a:ea typeface="+mn-ea"/>
              </a:rPr>
              <a:t>       </a:t>
            </a:r>
            <a:r>
              <a:rPr lang="en-US" altLang="zh-CN" sz="1800" kern="0" dirty="0">
                <a:solidFill>
                  <a:schemeClr val="bg2"/>
                </a:solidFill>
                <a:latin typeface="+mn-lt"/>
                <a:ea typeface="+mn-ea"/>
              </a:rPr>
              <a:t>while   </a:t>
            </a:r>
            <a:r>
              <a:rPr lang="en-US" altLang="zh-CN" sz="1800" kern="0" dirty="0" err="1">
                <a:solidFill>
                  <a:schemeClr val="bg2"/>
                </a:solidFill>
                <a:latin typeface="+mn-lt"/>
                <a:ea typeface="+mn-ea"/>
              </a:rPr>
              <a:t>i</a:t>
            </a:r>
            <a:r>
              <a:rPr lang="en-US" altLang="zh-CN" sz="1800" kern="0" dirty="0">
                <a:solidFill>
                  <a:schemeClr val="bg2"/>
                </a:solidFill>
                <a:latin typeface="+mn-lt"/>
                <a:ea typeface="+mn-ea"/>
              </a:rPr>
              <a:t> + </a:t>
            </a:r>
            <a:r>
              <a:rPr lang="en-US" altLang="zh-CN" sz="1800" kern="0" dirty="0" err="1">
                <a:solidFill>
                  <a:schemeClr val="bg2"/>
                </a:solidFill>
                <a:latin typeface="+mn-lt"/>
                <a:ea typeface="+mn-ea"/>
              </a:rPr>
              <a:t>runlength</a:t>
            </a:r>
            <a:r>
              <a:rPr lang="en-US" altLang="zh-CN" sz="1800" kern="0" dirty="0">
                <a:solidFill>
                  <a:schemeClr val="bg2"/>
                </a:solidFill>
                <a:latin typeface="+mn-lt"/>
                <a:ea typeface="+mn-ea"/>
              </a:rPr>
              <a:t> </a:t>
            </a:r>
            <a:r>
              <a:rPr lang="zh-CN" altLang="en-US" sz="1800" kern="0" dirty="0">
                <a:solidFill>
                  <a:schemeClr val="bg2"/>
                </a:solidFill>
                <a:latin typeface="+mn-lt"/>
                <a:ea typeface="+mn-ea"/>
              </a:rPr>
              <a:t>≤ </a:t>
            </a:r>
            <a:r>
              <a:rPr lang="en-US" altLang="zh-CN" sz="1800" kern="0" dirty="0">
                <a:solidFill>
                  <a:schemeClr val="bg2"/>
                </a:solidFill>
                <a:latin typeface="+mn-lt"/>
                <a:ea typeface="+mn-ea"/>
              </a:rPr>
              <a:t>n-1 and A[ </a:t>
            </a:r>
            <a:r>
              <a:rPr lang="en-US" altLang="zh-CN" sz="1800" kern="0" dirty="0" err="1">
                <a:solidFill>
                  <a:schemeClr val="bg2"/>
                </a:solidFill>
                <a:latin typeface="+mn-lt"/>
                <a:ea typeface="+mn-ea"/>
              </a:rPr>
              <a:t>i</a:t>
            </a:r>
            <a:r>
              <a:rPr lang="en-US" altLang="zh-CN" sz="1800" kern="0" dirty="0">
                <a:solidFill>
                  <a:schemeClr val="bg2"/>
                </a:solidFill>
                <a:latin typeface="+mn-lt"/>
                <a:ea typeface="+mn-ea"/>
              </a:rPr>
              <a:t> + </a:t>
            </a:r>
            <a:r>
              <a:rPr lang="en-US" altLang="zh-CN" sz="1800" kern="0" dirty="0" err="1">
                <a:solidFill>
                  <a:schemeClr val="bg2"/>
                </a:solidFill>
                <a:latin typeface="+mn-lt"/>
                <a:ea typeface="+mn-ea"/>
              </a:rPr>
              <a:t>runlength</a:t>
            </a:r>
            <a:r>
              <a:rPr lang="en-US" altLang="zh-CN" sz="1800" kern="0" dirty="0">
                <a:solidFill>
                  <a:schemeClr val="bg2"/>
                </a:solidFill>
                <a:latin typeface="+mn-lt"/>
                <a:ea typeface="+mn-ea"/>
              </a:rPr>
              <a:t> ] = </a:t>
            </a:r>
            <a:r>
              <a:rPr lang="en-US" altLang="zh-CN" sz="1800" kern="0" dirty="0" err="1">
                <a:solidFill>
                  <a:schemeClr val="bg2"/>
                </a:solidFill>
                <a:latin typeface="+mn-lt"/>
                <a:ea typeface="+mn-ea"/>
              </a:rPr>
              <a:t>runvalue</a:t>
            </a:r>
            <a:r>
              <a:rPr lang="en-US" altLang="zh-CN" sz="1800" kern="0" dirty="0">
                <a:solidFill>
                  <a:schemeClr val="bg2"/>
                </a:solidFill>
                <a:latin typeface="+mn-lt"/>
                <a:ea typeface="+mn-ea"/>
              </a:rPr>
              <a:t> </a:t>
            </a:r>
          </a:p>
          <a:p>
            <a:pPr marL="1022350" lvl="2" indent="-350838">
              <a:lnSpc>
                <a:spcPct val="150000"/>
              </a:lnSpc>
              <a:spcBef>
                <a:spcPts val="0"/>
              </a:spcBef>
              <a:buClr>
                <a:schemeClr val="accent1"/>
              </a:buClr>
              <a:buSzPct val="65000"/>
              <a:defRPr/>
            </a:pPr>
            <a:r>
              <a:rPr lang="en-US" altLang="zh-CN" sz="1800" kern="0" dirty="0">
                <a:solidFill>
                  <a:schemeClr val="bg2"/>
                </a:solidFill>
                <a:latin typeface="+mn-lt"/>
                <a:ea typeface="+mn-ea"/>
              </a:rPr>
              <a:t>                  </a:t>
            </a:r>
            <a:r>
              <a:rPr lang="en-US" altLang="zh-CN" sz="1800" kern="0" dirty="0" err="1">
                <a:solidFill>
                  <a:schemeClr val="bg2"/>
                </a:solidFill>
                <a:latin typeface="+mn-lt"/>
                <a:ea typeface="+mn-ea"/>
              </a:rPr>
              <a:t>runlength</a:t>
            </a:r>
            <a:r>
              <a:rPr lang="en-US" altLang="zh-CN" sz="1800" kern="0" dirty="0">
                <a:solidFill>
                  <a:schemeClr val="bg2"/>
                </a:solidFill>
                <a:latin typeface="+mn-lt"/>
                <a:ea typeface="+mn-ea"/>
              </a:rPr>
              <a:t> ++   </a:t>
            </a:r>
            <a:r>
              <a:rPr lang="en-US" altLang="zh-CN" sz="1800" kern="0" dirty="0">
                <a:solidFill>
                  <a:srgbClr val="C00000"/>
                </a:solidFill>
                <a:latin typeface="+mn-lt"/>
                <a:ea typeface="+mn-ea"/>
              </a:rPr>
              <a:t>// </a:t>
            </a:r>
            <a:r>
              <a:rPr lang="zh-CN" altLang="en-US" sz="1800" kern="0" dirty="0">
                <a:solidFill>
                  <a:srgbClr val="C00000"/>
                </a:solidFill>
                <a:latin typeface="+mn-lt"/>
                <a:ea typeface="+mn-ea"/>
              </a:rPr>
              <a:t>下一个元素相同，行程长度 </a:t>
            </a:r>
            <a:r>
              <a:rPr lang="en-US" altLang="zh-CN" sz="1800" kern="0" dirty="0">
                <a:solidFill>
                  <a:srgbClr val="C00000"/>
                </a:solidFill>
                <a:latin typeface="+mn-lt"/>
                <a:ea typeface="+mn-ea"/>
              </a:rPr>
              <a:t>+ 1</a:t>
            </a:r>
          </a:p>
          <a:p>
            <a:pPr marL="1022350" lvl="2" indent="-350838">
              <a:lnSpc>
                <a:spcPct val="150000"/>
              </a:lnSpc>
              <a:spcBef>
                <a:spcPts val="0"/>
              </a:spcBef>
              <a:buClr>
                <a:schemeClr val="accent1"/>
              </a:buClr>
              <a:buSzPct val="65000"/>
              <a:defRPr/>
            </a:pPr>
            <a:r>
              <a:rPr lang="en-US" altLang="zh-CN" sz="1800" kern="0" dirty="0">
                <a:solidFill>
                  <a:schemeClr val="bg2"/>
                </a:solidFill>
                <a:latin typeface="+mn-lt"/>
                <a:ea typeface="+mn-ea"/>
              </a:rPr>
              <a:t>       if ( </a:t>
            </a:r>
            <a:r>
              <a:rPr lang="en-US" altLang="zh-CN" sz="1800" kern="0" dirty="0" err="1">
                <a:solidFill>
                  <a:schemeClr val="bg2"/>
                </a:solidFill>
                <a:latin typeface="+mn-lt"/>
                <a:ea typeface="+mn-ea"/>
              </a:rPr>
              <a:t>runlength</a:t>
            </a:r>
            <a:r>
              <a:rPr lang="en-US" altLang="zh-CN" sz="1800" kern="0" dirty="0">
                <a:solidFill>
                  <a:schemeClr val="bg2"/>
                </a:solidFill>
                <a:latin typeface="+mn-lt"/>
                <a:ea typeface="+mn-ea"/>
              </a:rPr>
              <a:t> &gt; </a:t>
            </a:r>
            <a:r>
              <a:rPr lang="en-US" altLang="zh-CN" sz="1800" kern="0" dirty="0" err="1">
                <a:solidFill>
                  <a:schemeClr val="bg2"/>
                </a:solidFill>
                <a:latin typeface="+mn-lt"/>
                <a:ea typeface="+mn-ea"/>
              </a:rPr>
              <a:t>modefrequency</a:t>
            </a:r>
            <a:r>
              <a:rPr lang="en-US" altLang="zh-CN" sz="1800" kern="0" dirty="0">
                <a:solidFill>
                  <a:schemeClr val="bg2"/>
                </a:solidFill>
                <a:latin typeface="+mn-lt"/>
                <a:ea typeface="+mn-ea"/>
              </a:rPr>
              <a:t> ) </a:t>
            </a:r>
            <a:r>
              <a:rPr lang="en-US" altLang="zh-CN" sz="1800" kern="0" dirty="0">
                <a:solidFill>
                  <a:srgbClr val="C00000"/>
                </a:solidFill>
                <a:latin typeface="+mn-lt"/>
                <a:ea typeface="+mn-ea"/>
              </a:rPr>
              <a:t> //</a:t>
            </a:r>
            <a:r>
              <a:rPr lang="zh-CN" altLang="en-US" sz="1800" kern="0" dirty="0">
                <a:solidFill>
                  <a:srgbClr val="C00000"/>
                </a:solidFill>
                <a:latin typeface="+mn-lt"/>
                <a:ea typeface="+mn-ea"/>
              </a:rPr>
              <a:t>当前行程长度＞以前的最大行程长度</a:t>
            </a:r>
            <a:endParaRPr lang="en-US" altLang="zh-CN" sz="1800" kern="0" dirty="0">
              <a:solidFill>
                <a:srgbClr val="C00000"/>
              </a:solidFill>
              <a:latin typeface="+mn-lt"/>
              <a:ea typeface="+mn-ea"/>
            </a:endParaRPr>
          </a:p>
          <a:p>
            <a:pPr marL="1022350" lvl="2" indent="-350838">
              <a:lnSpc>
                <a:spcPct val="150000"/>
              </a:lnSpc>
              <a:spcBef>
                <a:spcPts val="0"/>
              </a:spcBef>
              <a:buClr>
                <a:schemeClr val="accent1"/>
              </a:buClr>
              <a:buSzPct val="65000"/>
              <a:defRPr/>
            </a:pPr>
            <a:r>
              <a:rPr lang="en-US" altLang="zh-CN" sz="1800" kern="0" dirty="0">
                <a:solidFill>
                  <a:schemeClr val="bg2"/>
                </a:solidFill>
                <a:latin typeface="+mn-lt"/>
                <a:ea typeface="+mn-ea"/>
              </a:rPr>
              <a:t>                  </a:t>
            </a:r>
            <a:r>
              <a:rPr lang="en-US" altLang="zh-CN" sz="1800" kern="0" dirty="0" err="1">
                <a:solidFill>
                  <a:schemeClr val="bg2"/>
                </a:solidFill>
                <a:latin typeface="+mn-lt"/>
                <a:ea typeface="+mn-ea"/>
              </a:rPr>
              <a:t>modefrequency←runlength</a:t>
            </a:r>
            <a:r>
              <a:rPr lang="zh-CN" altLang="en-US" sz="1800" kern="0" dirty="0">
                <a:solidFill>
                  <a:schemeClr val="bg2"/>
                </a:solidFill>
                <a:latin typeface="+mn-lt"/>
                <a:ea typeface="+mn-ea"/>
              </a:rPr>
              <a:t>，</a:t>
            </a:r>
            <a:r>
              <a:rPr lang="en-US" altLang="zh-CN" sz="1800" kern="0" dirty="0" err="1">
                <a:solidFill>
                  <a:schemeClr val="bg2"/>
                </a:solidFill>
                <a:latin typeface="+mn-lt"/>
                <a:ea typeface="+mn-ea"/>
              </a:rPr>
              <a:t>modevalue←runvalue</a:t>
            </a:r>
            <a:endParaRPr lang="en-US" altLang="zh-CN" sz="1800" kern="0" dirty="0">
              <a:solidFill>
                <a:schemeClr val="bg2"/>
              </a:solidFill>
              <a:latin typeface="+mn-lt"/>
              <a:ea typeface="+mn-ea"/>
            </a:endParaRPr>
          </a:p>
          <a:p>
            <a:pPr marL="1022350" lvl="2" indent="-350838">
              <a:lnSpc>
                <a:spcPct val="150000"/>
              </a:lnSpc>
              <a:spcBef>
                <a:spcPts val="0"/>
              </a:spcBef>
              <a:buClr>
                <a:schemeClr val="accent1"/>
              </a:buClr>
              <a:buSzPct val="65000"/>
              <a:defRPr/>
            </a:pPr>
            <a:r>
              <a:rPr lang="en-US" altLang="zh-CN" sz="1800" kern="0" dirty="0">
                <a:solidFill>
                  <a:schemeClr val="bg2"/>
                </a:solidFill>
                <a:latin typeface="+mn-lt"/>
                <a:ea typeface="+mn-ea"/>
              </a:rPr>
              <a:t>       </a:t>
            </a:r>
            <a:r>
              <a:rPr lang="en-US" altLang="zh-CN" sz="1800" kern="0" dirty="0" err="1">
                <a:solidFill>
                  <a:schemeClr val="bg2"/>
                </a:solidFill>
                <a:latin typeface="+mn-lt"/>
                <a:ea typeface="+mn-ea"/>
              </a:rPr>
              <a:t>i←i+runlength</a:t>
            </a:r>
            <a:r>
              <a:rPr lang="en-US" altLang="zh-CN" sz="1800" kern="0" dirty="0">
                <a:solidFill>
                  <a:schemeClr val="bg2"/>
                </a:solidFill>
                <a:latin typeface="+mn-lt"/>
                <a:ea typeface="+mn-ea"/>
              </a:rPr>
              <a:t>  </a:t>
            </a:r>
            <a:r>
              <a:rPr lang="en-US" altLang="zh-CN" sz="1800" kern="0" dirty="0">
                <a:solidFill>
                  <a:srgbClr val="C00000"/>
                </a:solidFill>
                <a:latin typeface="+mn-lt"/>
                <a:ea typeface="+mn-ea"/>
              </a:rPr>
              <a:t>// </a:t>
            </a:r>
            <a:r>
              <a:rPr lang="zh-CN" altLang="en-US" sz="1800" kern="0" dirty="0">
                <a:solidFill>
                  <a:srgbClr val="C00000"/>
                </a:solidFill>
                <a:latin typeface="+mn-lt"/>
                <a:ea typeface="+mn-ea"/>
              </a:rPr>
              <a:t>跳过当前行程（</a:t>
            </a:r>
            <a:r>
              <a:rPr lang="en-US" altLang="zh-CN" sz="1800" kern="0" dirty="0" err="1">
                <a:solidFill>
                  <a:srgbClr val="C00000"/>
                </a:solidFill>
                <a:latin typeface="+mn-lt"/>
                <a:ea typeface="+mn-ea"/>
              </a:rPr>
              <a:t>i</a:t>
            </a:r>
            <a:r>
              <a:rPr lang="en-US" altLang="zh-CN" sz="1800" kern="0" dirty="0">
                <a:solidFill>
                  <a:srgbClr val="C00000"/>
                </a:solidFill>
                <a:latin typeface="+mn-lt"/>
                <a:ea typeface="+mn-ea"/>
              </a:rPr>
              <a:t> </a:t>
            </a:r>
            <a:r>
              <a:rPr lang="zh-CN" altLang="en-US" sz="1800" kern="0" dirty="0">
                <a:solidFill>
                  <a:srgbClr val="C00000"/>
                </a:solidFill>
                <a:latin typeface="+mn-lt"/>
                <a:ea typeface="+mn-ea"/>
              </a:rPr>
              <a:t>始终指向某个行程首元素）</a:t>
            </a:r>
          </a:p>
          <a:p>
            <a:pPr marL="1022350" lvl="2" indent="-350838">
              <a:lnSpc>
                <a:spcPct val="150000"/>
              </a:lnSpc>
              <a:spcBef>
                <a:spcPts val="0"/>
              </a:spcBef>
              <a:buClr>
                <a:schemeClr val="accent1"/>
              </a:buClr>
              <a:buSzPct val="65000"/>
              <a:defRPr/>
            </a:pPr>
            <a:r>
              <a:rPr lang="zh-CN" altLang="en-US" sz="1800" kern="0" dirty="0">
                <a:solidFill>
                  <a:schemeClr val="bg2"/>
                </a:solidFill>
                <a:latin typeface="+mn-lt"/>
                <a:ea typeface="+mn-ea"/>
              </a:rPr>
              <a:t>  </a:t>
            </a:r>
            <a:r>
              <a:rPr lang="en-US" altLang="zh-CN" sz="1800" kern="0" dirty="0">
                <a:solidFill>
                  <a:schemeClr val="bg2"/>
                </a:solidFill>
                <a:latin typeface="+mn-lt"/>
                <a:ea typeface="+mn-ea"/>
              </a:rPr>
              <a:t>return </a:t>
            </a:r>
            <a:r>
              <a:rPr lang="en-US" altLang="zh-CN" sz="1800" kern="0" dirty="0" err="1">
                <a:solidFill>
                  <a:schemeClr val="bg2"/>
                </a:solidFill>
                <a:latin typeface="+mn-lt"/>
                <a:ea typeface="+mn-ea"/>
              </a:rPr>
              <a:t>modevalue</a:t>
            </a:r>
            <a:r>
              <a:rPr lang="en-US" altLang="zh-CN" sz="1800" kern="0" dirty="0">
                <a:solidFill>
                  <a:schemeClr val="bg2"/>
                </a:solidFill>
                <a:latin typeface="+mn-lt"/>
                <a:ea typeface="+mn-ea"/>
              </a:rPr>
              <a:t>   </a:t>
            </a:r>
            <a:r>
              <a:rPr lang="en-US" altLang="zh-CN" sz="1800" kern="0" dirty="0">
                <a:solidFill>
                  <a:srgbClr val="C00000"/>
                </a:solidFill>
                <a:latin typeface="+mn-lt"/>
                <a:ea typeface="+mn-ea"/>
              </a:rPr>
              <a:t>//</a:t>
            </a:r>
            <a:r>
              <a:rPr lang="zh-CN" altLang="en-US" sz="1800" kern="0" dirty="0">
                <a:solidFill>
                  <a:srgbClr val="C00000"/>
                </a:solidFill>
                <a:latin typeface="+mn-lt"/>
                <a:ea typeface="+mn-ea"/>
              </a:rPr>
              <a:t>扫描结束，返回最大行程元素及其频率</a:t>
            </a:r>
            <a:endParaRPr lang="en-US" altLang="zh-CN" sz="1800" kern="0" dirty="0">
              <a:solidFill>
                <a:srgbClr val="C00000"/>
              </a:solidFill>
              <a:latin typeface="+mn-lt"/>
              <a:ea typeface="+mn-ea"/>
            </a:endParaRPr>
          </a:p>
        </p:txBody>
      </p:sp>
      <p:sp>
        <p:nvSpPr>
          <p:cNvPr id="17412" name="标题 1">
            <a:extLst>
              <a:ext uri="{FF2B5EF4-FFF2-40B4-BE49-F238E27FC236}">
                <a16:creationId xmlns:a16="http://schemas.microsoft.com/office/drawing/2014/main" id="{16EA3ED6-A251-467F-AF82-D6DE3F46B15A}"/>
              </a:ext>
            </a:extLst>
          </p:cNvPr>
          <p:cNvSpPr>
            <a:spLocks noGrp="1" noChangeArrowheads="1"/>
          </p:cNvSpPr>
          <p:nvPr>
            <p:ph type="title"/>
          </p:nvPr>
        </p:nvSpPr>
        <p:spPr/>
        <p:txBody>
          <a:bodyPr/>
          <a:lstStyle/>
          <a:p>
            <a:r>
              <a:rPr lang="zh-CN" altLang="en-US"/>
              <a:t>预排序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13">
                                            <p:txEl>
                                              <p:pRg st="4" end="4"/>
                                            </p:txEl>
                                          </p:spTgt>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nodeType="afterEffect">
                                  <p:stCondLst>
                                    <p:cond delay="0"/>
                                  </p:stCondLst>
                                  <p:childTnLst>
                                    <p:set>
                                      <p:cBhvr>
                                        <p:cTn id="25" dur="1" fill="hold">
                                          <p:stCondLst>
                                            <p:cond delay="0"/>
                                          </p:stCondLst>
                                        </p:cTn>
                                        <p:tgtEl>
                                          <p:spTgt spid="13">
                                            <p:txEl>
                                              <p:pRg st="6" end="6"/>
                                            </p:txEl>
                                          </p:spTgt>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nodeType="after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nodeType="afterEffect">
                                  <p:stCondLst>
                                    <p:cond delay="0"/>
                                  </p:stCondLst>
                                  <p:childTnLst>
                                    <p:set>
                                      <p:cBhvr>
                                        <p:cTn id="31" dur="1" fill="hold">
                                          <p:stCondLst>
                                            <p:cond delay="0"/>
                                          </p:stCondLst>
                                        </p:cTn>
                                        <p:tgtEl>
                                          <p:spTgt spid="13">
                                            <p:txEl>
                                              <p:pRg st="8" end="8"/>
                                            </p:txEl>
                                          </p:spTgt>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nodeType="afterEffect">
                                  <p:stCondLst>
                                    <p:cond delay="0"/>
                                  </p:stCondLst>
                                  <p:childTnLst>
                                    <p:set>
                                      <p:cBhvr>
                                        <p:cTn id="34" dur="1" fill="hold">
                                          <p:stCondLst>
                                            <p:cond delay="0"/>
                                          </p:stCondLst>
                                        </p:cTn>
                                        <p:tgtEl>
                                          <p:spTgt spid="13">
                                            <p:txEl>
                                              <p:pRg st="9" end="9"/>
                                            </p:txEl>
                                          </p:spTgt>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nodeType="afterEffect">
                                  <p:stCondLst>
                                    <p:cond delay="0"/>
                                  </p:stCondLst>
                                  <p:childTnLst>
                                    <p:set>
                                      <p:cBhvr>
                                        <p:cTn id="37" dur="1" fill="hold">
                                          <p:stCondLst>
                                            <p:cond delay="0"/>
                                          </p:stCondLst>
                                        </p:cTn>
                                        <p:tgtEl>
                                          <p:spTgt spid="13">
                                            <p:txEl>
                                              <p:pRg st="10" end="10"/>
                                            </p:txEl>
                                          </p:spTgt>
                                        </p:tgtEl>
                                        <p:attrNameLst>
                                          <p:attrName>style.visibility</p:attrName>
                                        </p:attrNameLst>
                                      </p:cBhvr>
                                      <p:to>
                                        <p:strVal val="visible"/>
                                      </p:to>
                                    </p:set>
                                  </p:childTnLst>
                                </p:cTn>
                              </p:par>
                            </p:childTnLst>
                          </p:cTn>
                        </p:par>
                        <p:par>
                          <p:cTn id="38" fill="hold" nodeType="afterGroup">
                            <p:stCondLst>
                              <p:cond delay="0"/>
                            </p:stCondLst>
                            <p:childTnLst>
                              <p:par>
                                <p:cTn id="39" presetID="1" presetClass="entr" presetSubtype="0" fill="hold" nodeType="afterEffect">
                                  <p:stCondLst>
                                    <p:cond delay="0"/>
                                  </p:stCondLst>
                                  <p:childTnLst>
                                    <p:set>
                                      <p:cBhvr>
                                        <p:cTn id="4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1">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fontScheme name="CS1">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1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CS1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CS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CS1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CS1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CS1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CS1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03－直接</Template>
  <TotalTime>4170</TotalTime>
  <Words>3776</Words>
  <Application>Microsoft Office PowerPoint</Application>
  <PresentationFormat>宽屏</PresentationFormat>
  <Paragraphs>408</Paragraphs>
  <Slides>53</Slides>
  <Notes>39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4" baseType="lpstr">
      <vt:lpstr>Monotype Sorts</vt:lpstr>
      <vt:lpstr>PMingLiU</vt:lpstr>
      <vt:lpstr>黑体</vt:lpstr>
      <vt:lpstr>宋体</vt:lpstr>
      <vt:lpstr>Arial</vt:lpstr>
      <vt:lpstr>Cambria Math</vt:lpstr>
      <vt:lpstr>Symbol</vt:lpstr>
      <vt:lpstr>Times New Roman</vt:lpstr>
      <vt:lpstr>Wingdings</vt:lpstr>
      <vt:lpstr>CS1</vt:lpstr>
      <vt:lpstr>Equation</vt:lpstr>
      <vt:lpstr>PowerPoint 演示文稿</vt:lpstr>
      <vt:lpstr>教学内容</vt:lpstr>
      <vt:lpstr> 变治策略</vt:lpstr>
      <vt:lpstr>实例化简</vt:lpstr>
      <vt:lpstr>预排序</vt:lpstr>
      <vt:lpstr>预排序</vt:lpstr>
      <vt:lpstr>预排序</vt:lpstr>
      <vt:lpstr>预排序</vt:lpstr>
      <vt:lpstr>预排序</vt:lpstr>
      <vt:lpstr>PowerPoint 演示文稿</vt:lpstr>
      <vt:lpstr>高斯消去法(Gauss Elimination)</vt:lpstr>
      <vt:lpstr>高斯消去法(Gauss Elimination)</vt:lpstr>
      <vt:lpstr>改进后的高斯消去法：部分主元法</vt:lpstr>
      <vt:lpstr>高斯消去法(Gauss Elimination)</vt:lpstr>
      <vt:lpstr>LU分解(LU Decomposition)</vt:lpstr>
      <vt:lpstr>计算矩阵的逆(Matrix Inverse)</vt:lpstr>
      <vt:lpstr>计算矩阵的逆(Matrix Inverse)</vt:lpstr>
      <vt:lpstr>计算行列式的值(Determinant)</vt:lpstr>
      <vt:lpstr>改变表示</vt:lpstr>
      <vt:lpstr>平衡查找树(Balanced Search Trees)</vt:lpstr>
      <vt:lpstr>AVL树(AVL Trees)</vt:lpstr>
      <vt:lpstr>AVL树(AVL Trees)</vt:lpstr>
      <vt:lpstr>AVL树(AVL Trees)</vt:lpstr>
      <vt:lpstr>2-3树(2-3Trees)</vt:lpstr>
      <vt:lpstr>2-3树(2-3Trees)</vt:lpstr>
      <vt:lpstr>2-3树(2-3Trees)</vt:lpstr>
      <vt:lpstr>堆(Heap)</vt:lpstr>
      <vt:lpstr>堆(Heap)的特性</vt:lpstr>
      <vt:lpstr>堆(Heap)的构造</vt:lpstr>
      <vt:lpstr>堆(Heap)的构造</vt:lpstr>
      <vt:lpstr>堆(Heap)的构造</vt:lpstr>
      <vt:lpstr>堆排序(Heap Sort)</vt:lpstr>
      <vt:lpstr>堆(Heap)的构造</vt:lpstr>
      <vt:lpstr>堆排序(Heap Sort)</vt:lpstr>
      <vt:lpstr>堆排序(Heap Sort)</vt:lpstr>
      <vt:lpstr>堆排序(Heap Sort)</vt:lpstr>
      <vt:lpstr>霍纳法则(Horner’s Rule)</vt:lpstr>
      <vt:lpstr>霍纳法则(Horner’s Rule)</vt:lpstr>
      <vt:lpstr>霍纳法则(Horner’s Rule)</vt:lpstr>
      <vt:lpstr>二进制幂(Binary Exponentiation )</vt:lpstr>
      <vt:lpstr>二进制幂(Binary Exponentiation )</vt:lpstr>
      <vt:lpstr>二进制幂(Binary Exponentiation )</vt:lpstr>
      <vt:lpstr>二进制幂(Binary Exponentiation )</vt:lpstr>
      <vt:lpstr>二进制幂(Binary Exponentiation )</vt:lpstr>
      <vt:lpstr>问题归约</vt:lpstr>
      <vt:lpstr>最小公倍数(Least Common Multiple)</vt:lpstr>
      <vt:lpstr>图中的路径数量</vt:lpstr>
      <vt:lpstr>优化问题归约(Reduction of Optimization Problem)</vt:lpstr>
      <vt:lpstr>线性规划(Liner Programming)</vt:lpstr>
      <vt:lpstr>线性规划(Liner Programming)</vt:lpstr>
      <vt:lpstr>线性规划(Liner Programming)</vt:lpstr>
      <vt:lpstr>归约为图问题</vt:lpstr>
      <vt:lpstr>本章小结</vt:lpstr>
    </vt:vector>
  </TitlesOfParts>
  <Company>CS of SWUST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算法分析 The Analysis of Algorithms 第六章 变治法</dc:title>
  <dc:creator>MrYang</dc:creator>
  <cp:lastModifiedBy>Cheng Huang</cp:lastModifiedBy>
  <cp:revision>1038</cp:revision>
  <dcterms:created xsi:type="dcterms:W3CDTF">2006-09-23T11:20:21Z</dcterms:created>
  <dcterms:modified xsi:type="dcterms:W3CDTF">2023-05-29T11:31:24Z</dcterms:modified>
</cp:coreProperties>
</file>